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26" r:id="rId2"/>
    <p:sldId id="528" r:id="rId3"/>
    <p:sldId id="529" r:id="rId4"/>
    <p:sldId id="530" r:id="rId5"/>
    <p:sldId id="531" r:id="rId6"/>
    <p:sldId id="532" r:id="rId7"/>
    <p:sldId id="535" r:id="rId8"/>
    <p:sldId id="533" r:id="rId9"/>
    <p:sldId id="624" r:id="rId10"/>
    <p:sldId id="536" r:id="rId11"/>
    <p:sldId id="622" r:id="rId12"/>
    <p:sldId id="632" r:id="rId13"/>
    <p:sldId id="630" r:id="rId14"/>
    <p:sldId id="629" r:id="rId15"/>
    <p:sldId id="623" r:id="rId16"/>
    <p:sldId id="534" r:id="rId17"/>
    <p:sldId id="628" r:id="rId18"/>
    <p:sldId id="546" r:id="rId19"/>
    <p:sldId id="633" r:id="rId20"/>
    <p:sldId id="638" r:id="rId21"/>
    <p:sldId id="634" r:id="rId22"/>
    <p:sldId id="635" r:id="rId23"/>
    <p:sldId id="636" r:id="rId24"/>
    <p:sldId id="637" r:id="rId25"/>
    <p:sldId id="605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0769" autoAdjust="0"/>
  </p:normalViewPr>
  <p:slideViewPr>
    <p:cSldViewPr>
      <p:cViewPr varScale="1">
        <p:scale>
          <a:sx n="80" d="100"/>
          <a:sy n="80" d="100"/>
        </p:scale>
        <p:origin x="-10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ED9BC-8830-6849-9348-45251BF22E44}" type="doc">
      <dgm:prSet loTypeId="urn:microsoft.com/office/officeart/2009/layout/CircleArrowProcess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8738484-81B9-7840-9543-F08813745A20}">
      <dgm:prSet phldrT="[Text]"/>
      <dgm:spPr/>
      <dgm:t>
        <a:bodyPr/>
        <a:lstStyle/>
        <a:p>
          <a:r>
            <a:rPr lang="en-US" dirty="0" smtClean="0"/>
            <a:t>K = 12</a:t>
          </a:r>
          <a:endParaRPr lang="en-US" dirty="0"/>
        </a:p>
      </dgm:t>
    </dgm:pt>
    <dgm:pt modelId="{5030B730-8096-8B44-97FB-A2D08BECB446}" type="parTrans" cxnId="{F947DD8B-329D-3B47-93C5-0C9F7930A3E6}">
      <dgm:prSet/>
      <dgm:spPr/>
      <dgm:t>
        <a:bodyPr/>
        <a:lstStyle/>
        <a:p>
          <a:endParaRPr lang="en-US"/>
        </a:p>
      </dgm:t>
    </dgm:pt>
    <dgm:pt modelId="{854BD1B9-06C2-E44C-B1C7-24B850766029}" type="sibTrans" cxnId="{F947DD8B-329D-3B47-93C5-0C9F7930A3E6}">
      <dgm:prSet/>
      <dgm:spPr/>
      <dgm:t>
        <a:bodyPr/>
        <a:lstStyle/>
        <a:p>
          <a:endParaRPr lang="en-US"/>
        </a:p>
      </dgm:t>
    </dgm:pt>
    <dgm:pt modelId="{1E57D900-C630-2047-B350-58455161E8D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342BC42-598D-0646-B45C-A4736428ED81}" type="parTrans" cxnId="{8BC5EA34-BCA5-734F-BA2D-70C3FDABF783}">
      <dgm:prSet/>
      <dgm:spPr/>
      <dgm:t>
        <a:bodyPr/>
        <a:lstStyle/>
        <a:p>
          <a:endParaRPr lang="en-US"/>
        </a:p>
      </dgm:t>
    </dgm:pt>
    <dgm:pt modelId="{E36F0A91-42C6-A145-A863-99183F36DB87}" type="sibTrans" cxnId="{8BC5EA34-BCA5-734F-BA2D-70C3FDABF783}">
      <dgm:prSet/>
      <dgm:spPr/>
      <dgm:t>
        <a:bodyPr/>
        <a:lstStyle/>
        <a:p>
          <a:endParaRPr lang="en-US"/>
        </a:p>
      </dgm:t>
    </dgm:pt>
    <dgm:pt modelId="{109967C7-8BBF-AB47-A1D6-0947D501E38F}">
      <dgm:prSet phldrT="[Text]"/>
      <dgm:spPr/>
      <dgm:t>
        <a:bodyPr/>
        <a:lstStyle/>
        <a:p>
          <a:r>
            <a:rPr lang="en-US" dirty="0" smtClean="0"/>
            <a:t>K = 4</a:t>
          </a:r>
          <a:endParaRPr lang="en-US" dirty="0"/>
        </a:p>
      </dgm:t>
    </dgm:pt>
    <dgm:pt modelId="{C83427ED-15DF-014B-8B79-FA45C635C338}" type="parTrans" cxnId="{368B8FB4-169F-5D4E-8198-0810EA2B0234}">
      <dgm:prSet/>
      <dgm:spPr/>
      <dgm:t>
        <a:bodyPr/>
        <a:lstStyle/>
        <a:p>
          <a:endParaRPr lang="en-US"/>
        </a:p>
      </dgm:t>
    </dgm:pt>
    <dgm:pt modelId="{6DB4C955-B788-AD42-8E29-1D143D8CA1FE}" type="sibTrans" cxnId="{368B8FB4-169F-5D4E-8198-0810EA2B0234}">
      <dgm:prSet/>
      <dgm:spPr/>
      <dgm:t>
        <a:bodyPr/>
        <a:lstStyle/>
        <a:p>
          <a:endParaRPr lang="en-US"/>
        </a:p>
      </dgm:t>
    </dgm:pt>
    <dgm:pt modelId="{3122E14D-A0B1-6A46-9127-4CBDF70050C0}" type="pres">
      <dgm:prSet presAssocID="{188ED9BC-8830-6849-9348-45251BF22E4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15B4DA8-721E-D348-9603-C09BE7531464}" type="pres">
      <dgm:prSet presAssocID="{F8738484-81B9-7840-9543-F08813745A20}" presName="Accent1" presStyleCnt="0"/>
      <dgm:spPr/>
    </dgm:pt>
    <dgm:pt modelId="{41023E95-8A86-B141-B734-48A3C9BBAC7D}" type="pres">
      <dgm:prSet presAssocID="{F8738484-81B9-7840-9543-F08813745A20}" presName="Accent" presStyleLbl="node1" presStyleIdx="0" presStyleCnt="3" custScaleX="130047" custScaleY="59936" custLinFactNeighborX="3017" custLinFactNeighborY="-11604"/>
      <dgm:spPr>
        <a:prstGeom prst="downArrow">
          <a:avLst/>
        </a:prstGeom>
      </dgm:spPr>
    </dgm:pt>
    <dgm:pt modelId="{D9324A56-673B-5E4C-8C35-A220B344E6AA}" type="pres">
      <dgm:prSet presAssocID="{F8738484-81B9-7840-9543-F08813745A20}" presName="Parent1" presStyleLbl="revTx" presStyleIdx="0" presStyleCnt="3" custLinFactNeighborX="6206" custLinFactNeighborY="-32038">
        <dgm:presLayoutVars>
          <dgm:chMax val="1"/>
          <dgm:chPref val="1"/>
          <dgm:bulletEnabled val="1"/>
        </dgm:presLayoutVars>
      </dgm:prSet>
      <dgm:spPr/>
    </dgm:pt>
    <dgm:pt modelId="{F92B3866-8350-744A-8E72-9967F40C009E}" type="pres">
      <dgm:prSet presAssocID="{1E57D900-C630-2047-B350-58455161E8DC}" presName="Accent2" presStyleCnt="0"/>
      <dgm:spPr/>
    </dgm:pt>
    <dgm:pt modelId="{C669996A-9004-B64B-83F2-C51750EB405D}" type="pres">
      <dgm:prSet presAssocID="{1E57D900-C630-2047-B350-58455161E8DC}" presName="Accent" presStyleLbl="node1" presStyleIdx="1" presStyleCnt="3" custScaleY="57478" custLinFactNeighborX="30791" custLinFactNeighborY="-2695"/>
      <dgm:spPr/>
    </dgm:pt>
    <dgm:pt modelId="{6AE61693-6FE2-CB43-B6E9-B7354E265466}" type="pres">
      <dgm:prSet presAssocID="{1E57D900-C630-2047-B350-58455161E8DC}" presName="Parent2" presStyleLbl="revTx" presStyleIdx="1" presStyleCnt="3" custScaleX="250017" custScaleY="285102" custLinFactNeighborX="63405" custLinFactNeighborY="1169">
        <dgm:presLayoutVars>
          <dgm:chMax val="1"/>
          <dgm:chPref val="1"/>
          <dgm:bulletEnabled val="1"/>
        </dgm:presLayoutVars>
      </dgm:prSet>
      <dgm:spPr/>
    </dgm:pt>
    <dgm:pt modelId="{4E2DE94F-A1F6-8A45-81CC-090BB43EED0E}" type="pres">
      <dgm:prSet presAssocID="{109967C7-8BBF-AB47-A1D6-0947D501E38F}" presName="Accent3" presStyleCnt="0"/>
      <dgm:spPr/>
    </dgm:pt>
    <dgm:pt modelId="{9BE92B1F-F8C0-7548-87E7-58DC132C0E7D}" type="pres">
      <dgm:prSet presAssocID="{109967C7-8BBF-AB47-A1D6-0947D501E38F}" presName="Accent" presStyleLbl="node1" presStyleIdx="2" presStyleCnt="3" custScaleY="49954" custLinFactNeighborX="8342" custLinFactNeighborY="22227"/>
      <dgm:spPr>
        <a:prstGeom prst="downArrow">
          <a:avLst/>
        </a:prstGeom>
      </dgm:spPr>
    </dgm:pt>
    <dgm:pt modelId="{78CF83B6-A309-8A47-844C-B4F220733F08}" type="pres">
      <dgm:prSet presAssocID="{109967C7-8BBF-AB47-A1D6-0947D501E38F}" presName="Parent3" presStyleLbl="revTx" presStyleIdx="2" presStyleCnt="3" custLinFactNeighborX="12729" custLinFactNeighborY="24753">
        <dgm:presLayoutVars>
          <dgm:chMax val="1"/>
          <dgm:chPref val="1"/>
          <dgm:bulletEnabled val="1"/>
        </dgm:presLayoutVars>
      </dgm:prSet>
      <dgm:spPr/>
    </dgm:pt>
  </dgm:ptLst>
  <dgm:cxnLst>
    <dgm:cxn modelId="{11DC34A4-1BB8-1E4C-813D-F89DC3BF04FC}" type="presOf" srcId="{F8738484-81B9-7840-9543-F08813745A20}" destId="{D9324A56-673B-5E4C-8C35-A220B344E6AA}" srcOrd="0" destOrd="0" presId="urn:microsoft.com/office/officeart/2009/layout/CircleArrowProcess"/>
    <dgm:cxn modelId="{8BC5EA34-BCA5-734F-BA2D-70C3FDABF783}" srcId="{188ED9BC-8830-6849-9348-45251BF22E44}" destId="{1E57D900-C630-2047-B350-58455161E8DC}" srcOrd="1" destOrd="0" parTransId="{3342BC42-598D-0646-B45C-A4736428ED81}" sibTransId="{E36F0A91-42C6-A145-A863-99183F36DB87}"/>
    <dgm:cxn modelId="{53C5A139-6985-2948-936D-D0931835E882}" type="presOf" srcId="{1E57D900-C630-2047-B350-58455161E8DC}" destId="{6AE61693-6FE2-CB43-B6E9-B7354E265466}" srcOrd="0" destOrd="0" presId="urn:microsoft.com/office/officeart/2009/layout/CircleArrowProcess"/>
    <dgm:cxn modelId="{B8769F41-8D12-2843-8A5F-FF2154480CBE}" type="presOf" srcId="{109967C7-8BBF-AB47-A1D6-0947D501E38F}" destId="{78CF83B6-A309-8A47-844C-B4F220733F08}" srcOrd="0" destOrd="0" presId="urn:microsoft.com/office/officeart/2009/layout/CircleArrowProcess"/>
    <dgm:cxn modelId="{F947DD8B-329D-3B47-93C5-0C9F7930A3E6}" srcId="{188ED9BC-8830-6849-9348-45251BF22E44}" destId="{F8738484-81B9-7840-9543-F08813745A20}" srcOrd="0" destOrd="0" parTransId="{5030B730-8096-8B44-97FB-A2D08BECB446}" sibTransId="{854BD1B9-06C2-E44C-B1C7-24B850766029}"/>
    <dgm:cxn modelId="{368B8FB4-169F-5D4E-8198-0810EA2B0234}" srcId="{188ED9BC-8830-6849-9348-45251BF22E44}" destId="{109967C7-8BBF-AB47-A1D6-0947D501E38F}" srcOrd="2" destOrd="0" parTransId="{C83427ED-15DF-014B-8B79-FA45C635C338}" sibTransId="{6DB4C955-B788-AD42-8E29-1D143D8CA1FE}"/>
    <dgm:cxn modelId="{179BF801-94F2-424D-9EAD-25A4F4F0FE0E}" type="presOf" srcId="{188ED9BC-8830-6849-9348-45251BF22E44}" destId="{3122E14D-A0B1-6A46-9127-4CBDF70050C0}" srcOrd="0" destOrd="0" presId="urn:microsoft.com/office/officeart/2009/layout/CircleArrowProcess"/>
    <dgm:cxn modelId="{EABA91AC-F22A-754B-8C47-96D48961B938}" type="presParOf" srcId="{3122E14D-A0B1-6A46-9127-4CBDF70050C0}" destId="{B15B4DA8-721E-D348-9603-C09BE7531464}" srcOrd="0" destOrd="0" presId="urn:microsoft.com/office/officeart/2009/layout/CircleArrowProcess"/>
    <dgm:cxn modelId="{2DEF08AF-543F-CD4D-9FED-8602525A2D5B}" type="presParOf" srcId="{B15B4DA8-721E-D348-9603-C09BE7531464}" destId="{41023E95-8A86-B141-B734-48A3C9BBAC7D}" srcOrd="0" destOrd="0" presId="urn:microsoft.com/office/officeart/2009/layout/CircleArrowProcess"/>
    <dgm:cxn modelId="{5B8C21CB-F07D-5C41-AEF6-5ABFD074274F}" type="presParOf" srcId="{3122E14D-A0B1-6A46-9127-4CBDF70050C0}" destId="{D9324A56-673B-5E4C-8C35-A220B344E6AA}" srcOrd="1" destOrd="0" presId="urn:microsoft.com/office/officeart/2009/layout/CircleArrowProcess"/>
    <dgm:cxn modelId="{746FB530-B3D6-4942-80B3-FAD224F7CE71}" type="presParOf" srcId="{3122E14D-A0B1-6A46-9127-4CBDF70050C0}" destId="{F92B3866-8350-744A-8E72-9967F40C009E}" srcOrd="2" destOrd="0" presId="urn:microsoft.com/office/officeart/2009/layout/CircleArrowProcess"/>
    <dgm:cxn modelId="{841486C3-5E4D-6E4F-B586-9DD36A94ED7E}" type="presParOf" srcId="{F92B3866-8350-744A-8E72-9967F40C009E}" destId="{C669996A-9004-B64B-83F2-C51750EB405D}" srcOrd="0" destOrd="0" presId="urn:microsoft.com/office/officeart/2009/layout/CircleArrowProcess"/>
    <dgm:cxn modelId="{987D5F81-A758-C740-9F91-02AB562B3266}" type="presParOf" srcId="{3122E14D-A0B1-6A46-9127-4CBDF70050C0}" destId="{6AE61693-6FE2-CB43-B6E9-B7354E265466}" srcOrd="3" destOrd="0" presId="urn:microsoft.com/office/officeart/2009/layout/CircleArrowProcess"/>
    <dgm:cxn modelId="{D855655F-C377-CD40-BE3B-C468AAE36937}" type="presParOf" srcId="{3122E14D-A0B1-6A46-9127-4CBDF70050C0}" destId="{4E2DE94F-A1F6-8A45-81CC-090BB43EED0E}" srcOrd="4" destOrd="0" presId="urn:microsoft.com/office/officeart/2009/layout/CircleArrowProcess"/>
    <dgm:cxn modelId="{3F53C6AD-05FD-4E42-8346-A48013F55EB1}" type="presParOf" srcId="{4E2DE94F-A1F6-8A45-81CC-090BB43EED0E}" destId="{9BE92B1F-F8C0-7548-87E7-58DC132C0E7D}" srcOrd="0" destOrd="0" presId="urn:microsoft.com/office/officeart/2009/layout/CircleArrowProcess"/>
    <dgm:cxn modelId="{EB47B054-EB2E-0D47-86E0-6BEDFB0A0250}" type="presParOf" srcId="{3122E14D-A0B1-6A46-9127-4CBDF70050C0}" destId="{78CF83B6-A309-8A47-844C-B4F220733F0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23E95-8A86-B141-B734-48A3C9BBAC7D}">
      <dsp:nvSpPr>
        <dsp:cNvPr id="0" name=""/>
        <dsp:cNvSpPr/>
      </dsp:nvSpPr>
      <dsp:spPr>
        <a:xfrm>
          <a:off x="973799" y="935915"/>
          <a:ext cx="2638426" cy="1216181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324A56-673B-5E4C-8C35-A220B344E6AA}">
      <dsp:nvSpPr>
        <dsp:cNvPr id="0" name=""/>
        <dsp:cNvSpPr/>
      </dsp:nvSpPr>
      <dsp:spPr>
        <a:xfrm>
          <a:off x="1735792" y="1316927"/>
          <a:ext cx="1127379" cy="56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 = 12</a:t>
          </a:r>
          <a:endParaRPr lang="en-US" sz="3400" kern="1200" dirty="0"/>
        </a:p>
      </dsp:txBody>
      <dsp:txXfrm>
        <a:off x="1735792" y="1316927"/>
        <a:ext cx="1127379" cy="563554"/>
      </dsp:txXfrm>
    </dsp:sp>
    <dsp:sp modelId="{C669996A-9004-B64B-83F2-C51750EB405D}">
      <dsp:nvSpPr>
        <dsp:cNvPr id="0" name=""/>
        <dsp:cNvSpPr/>
      </dsp:nvSpPr>
      <dsp:spPr>
        <a:xfrm>
          <a:off x="1278586" y="2307516"/>
          <a:ext cx="2028825" cy="116630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E61693-6FE2-CB43-B6E9-B7354E265466}">
      <dsp:nvSpPr>
        <dsp:cNvPr id="0" name=""/>
        <dsp:cNvSpPr/>
      </dsp:nvSpPr>
      <dsp:spPr>
        <a:xfrm>
          <a:off x="973798" y="2155123"/>
          <a:ext cx="2818639" cy="1606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973798" y="2155123"/>
        <a:ext cx="2818639" cy="1606705"/>
      </dsp:txXfrm>
    </dsp:sp>
    <dsp:sp modelId="{9BE92B1F-F8C0-7548-87E7-58DC132C0E7D}">
      <dsp:nvSpPr>
        <dsp:cNvPr id="0" name=""/>
        <dsp:cNvSpPr/>
      </dsp:nvSpPr>
      <dsp:spPr>
        <a:xfrm>
          <a:off x="1507196" y="4060127"/>
          <a:ext cx="1743075" cy="871084"/>
        </a:xfrm>
        <a:prstGeom prst="downArrow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CF83B6-A309-8A47-844C-B4F220733F08}">
      <dsp:nvSpPr>
        <dsp:cNvPr id="0" name=""/>
        <dsp:cNvSpPr/>
      </dsp:nvSpPr>
      <dsp:spPr>
        <a:xfrm>
          <a:off x="1811998" y="3983925"/>
          <a:ext cx="1127379" cy="563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 = 4</a:t>
          </a:r>
          <a:endParaRPr lang="en-US" sz="3400" kern="1200" dirty="0"/>
        </a:p>
      </dsp:txBody>
      <dsp:txXfrm>
        <a:off x="1811998" y="3983925"/>
        <a:ext cx="1127379" cy="56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Accelerating K-Means Clustering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00A3C3D-6CB2-BB4D-8DBC-26AC335BD5C8}" type="datetime1">
              <a:rPr lang="en-US" altLang="zh-CN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02D4F80-521D-764F-AFBA-01FA170B8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982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Accelerating K-Means Clustering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69133C-E456-9147-9BBA-25EDE82C23E8}" type="datetime1">
              <a:rPr lang="en-US" altLang="zh-CN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0F5CA0-42E4-2545-BFC1-52A43989E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2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8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minima problem:</a:t>
            </a:r>
          </a:p>
          <a:p>
            <a:r>
              <a:rPr lang="en-US" dirty="0" smtClean="0"/>
              <a:t>.     c     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.     c     .</a:t>
            </a:r>
          </a:p>
          <a:p>
            <a:r>
              <a:rPr lang="en-US" dirty="0" smtClean="0"/>
              <a:t>Where c is a cluster centroid. The algorithm will stop, but a better solution is:</a:t>
            </a:r>
          </a:p>
          <a:p>
            <a:endParaRPr lang="en-US" dirty="0" smtClean="0"/>
          </a:p>
          <a:p>
            <a:r>
              <a:rPr lang="en-US" dirty="0" smtClean="0"/>
              <a:t>.           .</a:t>
            </a:r>
          </a:p>
          <a:p>
            <a:r>
              <a:rPr lang="en-US" dirty="0" smtClean="0"/>
              <a:t>c          c</a:t>
            </a:r>
          </a:p>
          <a:p>
            <a:r>
              <a:rPr lang="en-US" dirty="0" smtClean="0"/>
              <a:t>.          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76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Animate fig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9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1800" dirty="0" smtClean="0"/>
              <a:t>Tolerance is the permissible range of variation in a quality</a:t>
            </a:r>
          </a:p>
          <a:p>
            <a:pPr lvl="1">
              <a:spcBef>
                <a:spcPts val="1080"/>
              </a:spcBef>
            </a:pPr>
            <a:r>
              <a:rPr kumimoji="1" lang="en-US" altLang="zh-CN" sz="1400" dirty="0" smtClean="0"/>
              <a:t>We use tolerance to keep track of how many pixels may change clusters between the previous iteration and the current iteration in order to converge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06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Can remove or classify by map/reduce intensive workloads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019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to end execution time</a:t>
            </a:r>
          </a:p>
          <a:p>
            <a:r>
              <a:rPr lang="en-US" dirty="0" smtClean="0"/>
              <a:t>Tolerance</a:t>
            </a:r>
          </a:p>
          <a:p>
            <a:r>
              <a:rPr lang="en-US" dirty="0" smtClean="0"/>
              <a:t>For last set drop out no point to</a:t>
            </a:r>
            <a:r>
              <a:rPr lang="en-US" baseline="0" dirty="0" smtClean="0"/>
              <a:t> use K=200 for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8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Speed-up number on each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19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72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50000"/>
              </a:lnSpc>
              <a:buFont typeface="Arial"/>
              <a:buChar char="•"/>
            </a:pPr>
            <a:r>
              <a:rPr kumimoji="1" lang="en-US" altLang="zh-CN" sz="2000" dirty="0" smtClean="0">
                <a:latin typeface="+mn-lt"/>
                <a:cs typeface="Calibri"/>
              </a:rPr>
              <a:t>Initializing centroids</a:t>
            </a:r>
          </a:p>
          <a:p>
            <a:pPr lvl="1">
              <a:buFont typeface="Arial"/>
              <a:buChar char="•"/>
            </a:pPr>
            <a:r>
              <a:rPr kumimoji="1" lang="en-US" altLang="zh-CN" sz="2000" dirty="0" smtClean="0">
                <a:latin typeface="+mn-lt"/>
                <a:cs typeface="Calibri"/>
              </a:rPr>
              <a:t>Number of centroids (K)</a:t>
            </a:r>
          </a:p>
          <a:p>
            <a:pPr lvl="1">
              <a:buFont typeface="Arial"/>
              <a:buChar char="•"/>
            </a:pPr>
            <a:r>
              <a:rPr kumimoji="1" lang="en-US" altLang="zh-CN" sz="2000" dirty="0" smtClean="0">
                <a:latin typeface="+mn-lt"/>
                <a:cs typeface="Calibri"/>
              </a:rPr>
              <a:t>Number of iterations (I) </a:t>
            </a:r>
          </a:p>
          <a:p>
            <a:endParaRPr lang="en-US" dirty="0" smtClean="0"/>
          </a:p>
          <a:p>
            <a:pPr lvl="1">
              <a:lnSpc>
                <a:spcPct val="50000"/>
              </a:lnSpc>
              <a:buFont typeface="Arial"/>
              <a:buChar char="•"/>
            </a:pPr>
            <a:r>
              <a:rPr kumimoji="1" lang="en-US" altLang="zh-CN" sz="2000" dirty="0" smtClean="0">
                <a:latin typeface="+mn-lt"/>
                <a:cs typeface="Calibri"/>
              </a:rPr>
              <a:t>Shared memory (</a:t>
            </a:r>
            <a:r>
              <a:rPr kumimoji="1" lang="en-US" altLang="zh-CN" sz="2000" dirty="0" err="1" smtClean="0">
                <a:latin typeface="+mn-lt"/>
                <a:cs typeface="Calibri"/>
              </a:rPr>
              <a:t>OpenMP</a:t>
            </a:r>
            <a:r>
              <a:rPr kumimoji="1" lang="en-US" altLang="zh-CN" sz="2000" dirty="0" smtClean="0">
                <a:latin typeface="+mn-lt"/>
                <a:cs typeface="Calibri"/>
              </a:rPr>
              <a:t>)</a:t>
            </a:r>
          </a:p>
          <a:p>
            <a:pPr lvl="1">
              <a:buFont typeface="Arial"/>
              <a:buChar char="•"/>
            </a:pPr>
            <a:r>
              <a:rPr kumimoji="1" lang="en-US" altLang="zh-CN" sz="2000" dirty="0" smtClean="0">
                <a:latin typeface="+mn-lt"/>
                <a:cs typeface="Calibri"/>
              </a:rPr>
              <a:t>Distributed memory (MPI – Message Passing Interface)</a:t>
            </a:r>
          </a:p>
          <a:p>
            <a:pPr lvl="1">
              <a:buFont typeface="Arial"/>
              <a:buChar char="•"/>
            </a:pPr>
            <a:r>
              <a:rPr kumimoji="1" lang="en-US" altLang="zh-CN" sz="2000" dirty="0" smtClean="0">
                <a:latin typeface="+mn-lt"/>
                <a:cs typeface="Calibri"/>
              </a:rPr>
              <a:t>Graphics Processing Units (CUDA-C – Compute Unified Device Architecture)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003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Zetta</a:t>
            </a:r>
            <a:r>
              <a:rPr kumimoji="1" lang="en-US" altLang="zh-CN" baseline="0" dirty="0" smtClean="0"/>
              <a:t> = 1 billion </a:t>
            </a:r>
            <a:r>
              <a:rPr kumimoji="1" lang="en-US" altLang="zh-CN" baseline="0" dirty="0" err="1" smtClean="0"/>
              <a:t>tera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75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0739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Go thru all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News Gothic MT"/>
              </a:rPr>
              <a:t>(K*Dimension*</a:t>
            </a:r>
            <a:r>
              <a:rPr lang="en-US" dirty="0" err="1" smtClean="0">
                <a:solidFill>
                  <a:srgbClr val="000000"/>
                </a:solidFill>
                <a:latin typeface="News Gothic MT"/>
              </a:rPr>
              <a:t>sizeof_double</a:t>
            </a:r>
            <a:r>
              <a:rPr lang="en-US" dirty="0" smtClean="0">
                <a:solidFill>
                  <a:srgbClr val="000000"/>
                </a:solidFill>
                <a:latin typeface="News Gothic MT"/>
              </a:rPr>
              <a:t>) + (K*</a:t>
            </a:r>
            <a:r>
              <a:rPr lang="en-US" dirty="0" err="1" smtClean="0">
                <a:solidFill>
                  <a:srgbClr val="000000"/>
                </a:solidFill>
                <a:latin typeface="News Gothic MT"/>
              </a:rPr>
              <a:t>sizeof_int</a:t>
            </a:r>
            <a:r>
              <a:rPr lang="en-US" dirty="0" smtClean="0">
                <a:solidFill>
                  <a:srgbClr val="000000"/>
                </a:solidFill>
                <a:latin typeface="News Gothic MT"/>
              </a:rPr>
              <a:t>) |  (S/T)*</a:t>
            </a:r>
            <a:r>
              <a:rPr lang="en-US" dirty="0" err="1" smtClean="0">
                <a:solidFill>
                  <a:srgbClr val="000000"/>
                </a:solidFill>
                <a:latin typeface="News Gothic MT"/>
              </a:rPr>
              <a:t>sizeof_int</a:t>
            </a:r>
            <a:endParaRPr lang="en-US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84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NULL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3217863" y="0"/>
            <a:ext cx="5926137" cy="569913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" name="Picture 7" descr="https://psoft.neu.edu/cs/neuhrprdpub/cache/NEU_LOGO_200811_2.gif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3505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CBC11-ABBD-364F-A5C9-E3E7F00E81E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6" descr="title.png"/>
          <p:cNvPicPr>
            <a:picLocks noChangeAspect="1"/>
          </p:cNvPicPr>
          <p:nvPr userDrawn="1"/>
        </p:nvPicPr>
        <p:blipFill rotWithShape="1">
          <a:blip r:embed="rId4"/>
          <a:srcRect r="62884" b="91879"/>
          <a:stretch/>
        </p:blipFill>
        <p:spPr bwMode="auto">
          <a:xfrm>
            <a:off x="3124199" y="0"/>
            <a:ext cx="6019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A22C-4FFD-8541-BE0C-851C9C37F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63005-3766-8842-9F38-EEC5F662B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B05BB-21F7-F44E-A143-5AA3B7EEF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254375" y="0"/>
            <a:ext cx="5889625" cy="569913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5" name="Picture 7" descr="https://psoft.neu.edu/cs/neuhrprdpub/cache/NEU_LOGO_200811_2.gif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35052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63562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20650" indent="-109538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2766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1371600"/>
            <a:ext cx="2590800" cy="381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buNone/>
              <a:defRPr sz="18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766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17475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96000" y="1905000"/>
            <a:ext cx="2590800" cy="472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117475" indent="-106363">
              <a:spcBef>
                <a:spcPts val="800"/>
              </a:spcBef>
              <a:defRPr sz="1100"/>
            </a:lvl1pPr>
            <a:lvl2pPr marL="233363" indent="-115888">
              <a:spcBef>
                <a:spcPts val="400"/>
              </a:spcBef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7327-7276-2D43-8442-1995AE5B6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A7206-6FC1-FF4F-B825-0121C9B6F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8DAAD-EB87-074A-8420-FB52C6AFBD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B39DE-6C8F-7846-AF23-0C917328C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341E6-1BE9-D74E-B0AF-BB631B977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E456D-3422-5A4D-BCED-319C1E0324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12105-B707-DF4F-816C-4037A6D33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NULL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DFFE542-C548-D743-8512-9387D5ADCA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7" descr="https://psoft.neu.edu/cs/neuhrprdpub/cache/NEU_LOGO_200811_2.gif"/>
          <p:cNvPicPr>
            <a:picLocks noChangeAspect="1" noChangeArrowheads="1"/>
          </p:cNvPicPr>
          <p:nvPr/>
        </p:nvPicPr>
        <p:blipFill>
          <a:blip r:embed="rId14" r:link="rId15"/>
          <a:srcRect/>
          <a:stretch>
            <a:fillRect/>
          </a:stretch>
        </p:blipFill>
        <p:spPr bwMode="auto">
          <a:xfrm>
            <a:off x="0" y="0"/>
            <a:ext cx="350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7863" y="0"/>
            <a:ext cx="5926137" cy="609600"/>
          </a:xfrm>
          <a:prstGeom prst="rect">
            <a:avLst/>
          </a:prstGeom>
          <a:solidFill>
            <a:srgbClr val="CA2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Picture 6" descr="title.png"/>
          <p:cNvPicPr>
            <a:picLocks noChangeAspect="1"/>
          </p:cNvPicPr>
          <p:nvPr userDrawn="1"/>
        </p:nvPicPr>
        <p:blipFill rotWithShape="1">
          <a:blip r:embed="rId16"/>
          <a:srcRect r="62884" b="91879"/>
          <a:stretch/>
        </p:blipFill>
        <p:spPr bwMode="auto">
          <a:xfrm>
            <a:off x="3124199" y="0"/>
            <a:ext cx="6019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himani@ece.neu.edu" TargetMode="External"/><Relationship Id="rId4" Type="http://schemas.openxmlformats.org/officeDocument/2006/relationships/hyperlink" Target="mailto:mel@coe.neu.edu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hyperlink" Target="mailto:bhimani@ece.neu.edu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772400" cy="1470025"/>
          </a:xfrm>
        </p:spPr>
        <p:txBody>
          <a:bodyPr/>
          <a:lstStyle/>
          <a:p>
            <a:r>
              <a:rPr lang="en-US" altLang="zh-CN" sz="3200" b="1" dirty="0" smtClean="0">
                <a:solidFill>
                  <a:srgbClr val="000000"/>
                </a:solidFill>
                <a:latin typeface="Arial"/>
              </a:rPr>
              <a:t>Accelerating K-Means Clustering with Parallel Implementations and GPU Computing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2895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altLang="zh-CN" sz="2000" dirty="0" smtClean="0">
              <a:solidFill>
                <a:srgbClr val="4C4C4C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solidFill>
                <a:srgbClr val="4C4C4C"/>
              </a:solidFill>
              <a:latin typeface="Arial"/>
            </a:endParaRPr>
          </a:p>
          <a:p>
            <a:pPr algn="l">
              <a:spcBef>
                <a:spcPts val="0"/>
              </a:spcBef>
            </a:pP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       </a:t>
            </a:r>
            <a:r>
              <a:rPr lang="en-US" altLang="zh-CN" sz="2000" u="sng" dirty="0" smtClean="0">
                <a:solidFill>
                  <a:srgbClr val="4C4C4C"/>
                </a:solidFill>
                <a:latin typeface="Arial"/>
              </a:rPr>
              <a:t>Janki </a:t>
            </a:r>
            <a:r>
              <a:rPr lang="en-US" altLang="zh-CN" sz="2000" u="sng" dirty="0" smtClean="0">
                <a:solidFill>
                  <a:srgbClr val="4C4C4C"/>
                </a:solidFill>
                <a:latin typeface="Arial"/>
              </a:rPr>
              <a:t>Bhimani 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	</a:t>
            </a: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 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          Miriam </a:t>
            </a:r>
            <a:r>
              <a:rPr lang="en-US" altLang="zh-CN" sz="2000" dirty="0" err="1">
                <a:solidFill>
                  <a:srgbClr val="4C4C4C"/>
                </a:solidFill>
                <a:latin typeface="Arial"/>
              </a:rPr>
              <a:t>Leeser</a:t>
            </a: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 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		    </a:t>
            </a:r>
            <a:r>
              <a:rPr lang="en-US" altLang="zh-CN" sz="2000" dirty="0" err="1" smtClean="0">
                <a:solidFill>
                  <a:srgbClr val="4C4C4C"/>
                </a:solidFill>
                <a:latin typeface="Arial"/>
              </a:rPr>
              <a:t>Ningfang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 </a:t>
            </a:r>
            <a:r>
              <a:rPr lang="en-US" altLang="zh-CN" sz="2000" dirty="0" err="1">
                <a:solidFill>
                  <a:srgbClr val="4C4C4C"/>
                </a:solidFill>
                <a:latin typeface="Arial"/>
              </a:rPr>
              <a:t>Mi</a:t>
            </a: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 </a:t>
            </a:r>
            <a:endParaRPr lang="en-US" altLang="zh-CN" sz="2000" u="sng" dirty="0" smtClean="0">
              <a:solidFill>
                <a:srgbClr val="4C4C4C"/>
              </a:solidFill>
              <a:latin typeface="Arial"/>
            </a:endParaRPr>
          </a:p>
          <a:p>
            <a:pPr algn="l">
              <a:spcBef>
                <a:spcPts val="0"/>
              </a:spcBef>
            </a:pP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(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  <a:hlinkClick r:id="rId3"/>
              </a:rPr>
              <a:t>bhimani@ece.neu.edu</a:t>
            </a: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)	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       (</a:t>
            </a:r>
            <a:r>
              <a:rPr lang="en-US" altLang="zh-CN" sz="2000" dirty="0">
                <a:solidFill>
                  <a:srgbClr val="4C4C4C"/>
                </a:solidFill>
                <a:latin typeface="Arial"/>
                <a:hlinkClick r:id="rId4"/>
              </a:rPr>
              <a:t>mel@coe.neu.edu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)	       (</a:t>
            </a:r>
            <a:r>
              <a:rPr lang="en-US" altLang="zh-CN" sz="2000" dirty="0" err="1">
                <a:solidFill>
                  <a:srgbClr val="0000FF"/>
                </a:solidFill>
                <a:latin typeface="Arial"/>
              </a:rPr>
              <a:t>ningfang@ece.neu.edu</a:t>
            </a: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)</a:t>
            </a:r>
          </a:p>
          <a:p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Electrical </a:t>
            </a:r>
            <a:r>
              <a:rPr lang="en-US" sz="2000" b="1" dirty="0" smtClean="0">
                <a:solidFill>
                  <a:srgbClr val="FF0000"/>
                </a:solidFill>
              </a:rPr>
              <a:t>and Computer </a:t>
            </a:r>
            <a:r>
              <a:rPr lang="en-US" sz="2000" b="1" dirty="0">
                <a:solidFill>
                  <a:srgbClr val="FF0000"/>
                </a:solidFill>
              </a:rPr>
              <a:t>Engineering Dept.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Northeastern University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Boston, MA</a:t>
            </a:r>
            <a:endParaRPr lang="en-US" altLang="zh-CN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0858" y="5867400"/>
            <a:ext cx="984907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5959475"/>
            <a:ext cx="2145071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324600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upported </a:t>
            </a:r>
            <a:r>
              <a:rPr lang="en-US" dirty="0" smtClean="0"/>
              <a:t>by: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6519649" cy="5127432"/>
          </a:xfrm>
          <a:prstGeom prst="rect">
            <a:avLst/>
          </a:prstGeom>
        </p:spPr>
      </p:pic>
      <p:sp>
        <p:nvSpPr>
          <p:cNvPr id="11" name="椭圆 32"/>
          <p:cNvSpPr/>
          <p:nvPr/>
        </p:nvSpPr>
        <p:spPr>
          <a:xfrm>
            <a:off x="4648200" y="1295400"/>
            <a:ext cx="2209800" cy="533220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内容占位符 9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914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dirty="0" smtClean="0"/>
              <a:t>Parallel </a:t>
            </a:r>
            <a:r>
              <a:rPr kumimoji="1" lang="en-US" altLang="zh-CN" dirty="0" smtClean="0"/>
              <a:t>Feature </a:t>
            </a:r>
            <a:r>
              <a:rPr kumimoji="1" lang="en-US" altLang="zh-CN" dirty="0"/>
              <a:t>E</a:t>
            </a:r>
            <a:r>
              <a:rPr kumimoji="1" lang="en-US" altLang="zh-CN" dirty="0" smtClean="0"/>
              <a:t>xtraction</a:t>
            </a:r>
            <a:endParaRPr kumimoji="1" lang="en-US" altLang="zh-CN" dirty="0" smtClean="0"/>
          </a:p>
        </p:txBody>
      </p:sp>
      <p:sp>
        <p:nvSpPr>
          <p:cNvPr id="33" name="Rectangular Callout 32"/>
          <p:cNvSpPr/>
          <p:nvPr/>
        </p:nvSpPr>
        <p:spPr>
          <a:xfrm>
            <a:off x="7391400" y="2895600"/>
            <a:ext cx="1371600" cy="917448"/>
          </a:xfrm>
          <a:prstGeom prst="wedgeRectCallout">
            <a:avLst>
              <a:gd name="adj1" fmla="val -85567"/>
              <a:gd name="adj2" fmla="val 7304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Most time consuming steps</a:t>
            </a:r>
            <a:endParaRPr lang="en-US" dirty="0"/>
          </a:p>
        </p:txBody>
      </p:sp>
      <p:sp>
        <p:nvSpPr>
          <p:cNvPr id="34" name="CustomShape 4"/>
          <p:cNvSpPr/>
          <p:nvPr/>
        </p:nvSpPr>
        <p:spPr>
          <a:xfrm>
            <a:off x="609600" y="6324600"/>
            <a:ext cx="1397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3F5B03"/>
                </a:solidFill>
                <a:latin typeface="News Gothic MT"/>
              </a:rPr>
              <a:t>Sequential</a:t>
            </a:r>
            <a:endParaRPr dirty="0"/>
          </a:p>
        </p:txBody>
      </p:sp>
      <p:sp>
        <p:nvSpPr>
          <p:cNvPr id="35" name="CustomShape 5"/>
          <p:cNvSpPr/>
          <p:nvPr/>
        </p:nvSpPr>
        <p:spPr>
          <a:xfrm>
            <a:off x="4724400" y="6324600"/>
            <a:ext cx="23634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News Gothic MT"/>
              </a:rPr>
              <a:t>Parallel Calculation</a:t>
            </a:r>
            <a:endParaRPr dirty="0"/>
          </a:p>
        </p:txBody>
      </p:sp>
      <p:sp>
        <p:nvSpPr>
          <p:cNvPr id="36" name="CustomShape 7"/>
          <p:cNvSpPr/>
          <p:nvPr/>
        </p:nvSpPr>
        <p:spPr>
          <a:xfrm>
            <a:off x="2327160" y="6324600"/>
            <a:ext cx="19825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News Gothic MT"/>
              </a:rPr>
              <a:t>Communication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1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5B7327-7276-2D43-8442-1995AE5B6E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内容占位符 9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kumimoji="1" lang="en-US" altLang="zh-CN" dirty="0" smtClean="0"/>
              <a:t>Other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ajor Challenges</a:t>
            </a:r>
            <a:endParaRPr kumimoji="1" lang="en-US" altLang="zh-CN" dirty="0" smtClean="0"/>
          </a:p>
        </p:txBody>
      </p:sp>
      <p:sp>
        <p:nvSpPr>
          <p:cNvPr id="12" name="内容占位符 9"/>
          <p:cNvSpPr txBox="1">
            <a:spLocks/>
          </p:cNvSpPr>
          <p:nvPr/>
        </p:nvSpPr>
        <p:spPr bwMode="auto">
          <a:xfrm>
            <a:off x="457200" y="1676400"/>
            <a:ext cx="81534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50000"/>
              </a:lnSpc>
              <a:buNone/>
            </a:pPr>
            <a:endParaRPr kumimoji="1" lang="en-US" altLang="zh-CN" sz="2000" dirty="0"/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000" dirty="0" smtClean="0"/>
              <a:t>Initializing </a:t>
            </a:r>
            <a:r>
              <a:rPr kumimoji="1" lang="en-US" altLang="zh-CN" sz="2000" dirty="0"/>
              <a:t>centroids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000" dirty="0"/>
              <a:t>Number of centroids (K)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kumimoji="1" lang="en-US" altLang="zh-CN" sz="2000" dirty="0"/>
              <a:t>Number of iterations (I)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352800"/>
            <a:ext cx="4343400" cy="3322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7775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Three features that effect K-means clustering execution time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2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52600"/>
            <a:ext cx="5402100" cy="3622794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152400" y="1600200"/>
            <a:ext cx="5791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0000FF"/>
                </a:solidFill>
                <a:latin typeface="Calibri"/>
                <a:cs typeface="Calibri"/>
              </a:rPr>
              <a:t>Goal</a:t>
            </a:r>
            <a:r>
              <a:rPr kumimoji="1" lang="en-US" altLang="zh-CN" sz="2400" dirty="0" smtClean="0">
                <a:latin typeface="Calibri"/>
                <a:cs typeface="Calibri"/>
              </a:rPr>
              <a:t>: </a:t>
            </a:r>
            <a:r>
              <a:rPr kumimoji="1" lang="en-US" altLang="zh-CN" sz="2400" dirty="0" smtClean="0">
                <a:latin typeface="Calibri"/>
                <a:cs typeface="Calibri"/>
              </a:rPr>
              <a:t>find </a:t>
            </a:r>
            <a:r>
              <a:rPr kumimoji="1" lang="en-US" altLang="zh-CN" sz="2400" dirty="0">
                <a:latin typeface="Calibri"/>
                <a:cs typeface="Calibri"/>
              </a:rPr>
              <a:t>a good set of initial centroids.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0000FF"/>
                </a:solidFill>
                <a:latin typeface="Calibri"/>
                <a:cs typeface="Calibri"/>
              </a:rPr>
              <a:t>Our method</a:t>
            </a:r>
            <a:r>
              <a:rPr kumimoji="1" lang="en-US" altLang="zh-CN" sz="2400" dirty="0" smtClean="0">
                <a:latin typeface="Calibri"/>
                <a:cs typeface="Calibri"/>
              </a:rPr>
              <a:t>: explore parallelism during initialization</a:t>
            </a:r>
          </a:p>
          <a:p>
            <a:pPr lvl="1">
              <a:spcAft>
                <a:spcPts val="1200"/>
              </a:spcAft>
            </a:pPr>
            <a:r>
              <a:rPr kumimoji="1" lang="en-US" altLang="zh-CN" sz="2000" dirty="0" smtClean="0">
                <a:latin typeface="+mn-lt"/>
              </a:rPr>
              <a:t>- Each </a:t>
            </a:r>
            <a:r>
              <a:rPr kumimoji="1" lang="en-US" altLang="zh-CN" sz="2000" dirty="0" smtClean="0">
                <a:latin typeface="+mn-lt"/>
              </a:rPr>
              <a:t>set of means is operated on each </a:t>
            </a:r>
            <a:r>
              <a:rPr kumimoji="1" lang="en-US" altLang="zh-CN" sz="2000" dirty="0" smtClean="0">
                <a:latin typeface="+mn-lt"/>
              </a:rPr>
              <a:t>thread          independently </a:t>
            </a:r>
            <a:r>
              <a:rPr kumimoji="1" lang="en-US" altLang="zh-CN" sz="2000" dirty="0" smtClean="0">
                <a:latin typeface="+mn-lt"/>
              </a:rPr>
              <a:t>for 5 </a:t>
            </a:r>
            <a:r>
              <a:rPr kumimoji="1" lang="en-US" altLang="zh-CN" sz="2000" dirty="0" smtClean="0">
                <a:latin typeface="+mn-lt"/>
              </a:rPr>
              <a:t>iterations </a:t>
            </a:r>
            <a:r>
              <a:rPr kumimoji="1" lang="en-US" altLang="zh-CN" sz="2000" dirty="0" smtClean="0">
                <a:latin typeface="+mn-lt"/>
              </a:rPr>
              <a:t>on a </a:t>
            </a:r>
            <a:r>
              <a:rPr kumimoji="1" lang="en-US" altLang="zh-CN" sz="2000" dirty="0" smtClean="0">
                <a:latin typeface="+mn-lt"/>
              </a:rPr>
              <a:t>subset </a:t>
            </a:r>
            <a:r>
              <a:rPr kumimoji="1" lang="en-US" altLang="zh-CN" sz="2000" dirty="0" smtClean="0">
                <a:latin typeface="+mn-lt"/>
              </a:rPr>
              <a:t>of the dataset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0000FF"/>
                </a:solidFill>
                <a:latin typeface="+mn-lt"/>
              </a:rPr>
              <a:t>Best quality</a:t>
            </a:r>
            <a:r>
              <a:rPr kumimoji="1" lang="en-US" altLang="zh-CN" sz="2400" dirty="0" smtClean="0">
                <a:latin typeface="+mn-lt"/>
              </a:rPr>
              <a:t>:</a:t>
            </a:r>
          </a:p>
          <a:p>
            <a:pPr lvl="1">
              <a:lnSpc>
                <a:spcPct val="50000"/>
              </a:lnSpc>
              <a:spcAft>
                <a:spcPts val="1200"/>
              </a:spcAft>
            </a:pPr>
            <a:r>
              <a:rPr kumimoji="1" lang="en-US" altLang="zh-CN" sz="2000" dirty="0" smtClean="0">
                <a:latin typeface="+mn-lt"/>
              </a:rPr>
              <a:t>- minimum </a:t>
            </a:r>
            <a:r>
              <a:rPr kumimoji="1" lang="en-US" altLang="zh-CN" sz="2000" dirty="0" smtClean="0">
                <a:latin typeface="+mn-lt"/>
              </a:rPr>
              <a:t>intra-cluster distance</a:t>
            </a:r>
          </a:p>
          <a:p>
            <a:pPr lvl="1">
              <a:lnSpc>
                <a:spcPct val="50000"/>
              </a:lnSpc>
              <a:spcAft>
                <a:spcPts val="1200"/>
              </a:spcAft>
            </a:pPr>
            <a:r>
              <a:rPr kumimoji="1" lang="en-US" altLang="zh-CN" sz="2000" dirty="0" smtClean="0">
                <a:latin typeface="+mn-lt"/>
              </a:rPr>
              <a:t>- maximum </a:t>
            </a:r>
            <a:r>
              <a:rPr kumimoji="1" lang="en-US" altLang="zh-CN" sz="2000" dirty="0" smtClean="0">
                <a:latin typeface="+mn-lt"/>
              </a:rPr>
              <a:t>inter-cluster distance</a:t>
            </a:r>
          </a:p>
        </p:txBody>
      </p:sp>
      <p:sp>
        <p:nvSpPr>
          <p:cNvPr id="5" name="标题 8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533400"/>
          </a:xfrm>
        </p:spPr>
        <p:txBody>
          <a:bodyPr/>
          <a:lstStyle/>
          <a:p>
            <a:pPr algn="l"/>
            <a:r>
              <a:rPr kumimoji="1" lang="en-US" altLang="zh-CN" sz="3200" dirty="0" smtClean="0"/>
              <a:t>Improved </a:t>
            </a:r>
            <a:r>
              <a:rPr kumimoji="1" lang="en-US" altLang="zh-CN" sz="3200" dirty="0" smtClean="0"/>
              <a:t>Parallel </a:t>
            </a:r>
            <a:r>
              <a:rPr kumimoji="1" lang="en-US" altLang="zh-CN" sz="3200" dirty="0"/>
              <a:t>I</a:t>
            </a:r>
            <a:r>
              <a:rPr kumimoji="1" lang="en-US" altLang="zh-CN" sz="3200" dirty="0" smtClean="0"/>
              <a:t>nitialization</a:t>
            </a:r>
            <a:endParaRPr kumimoji="1" lang="zh-CN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1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8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pPr algn="l"/>
            <a:r>
              <a:rPr kumimoji="1" lang="en-US" altLang="zh-CN" sz="3200" dirty="0" smtClean="0"/>
              <a:t>Drop-out </a:t>
            </a:r>
            <a:r>
              <a:rPr kumimoji="1" lang="en-US" altLang="zh-CN" sz="3200" dirty="0" smtClean="0"/>
              <a:t>Technique</a:t>
            </a:r>
            <a:endParaRPr kumimoji="1" lang="zh-CN" altLang="en-US" sz="320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5B7327-7276-2D43-8442-1995AE5B6E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内容占位符 9"/>
          <p:cNvSpPr txBox="1">
            <a:spLocks/>
          </p:cNvSpPr>
          <p:nvPr/>
        </p:nvSpPr>
        <p:spPr bwMode="auto">
          <a:xfrm>
            <a:off x="381000" y="1981201"/>
            <a:ext cx="4495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-US" altLang="zh-CN" sz="2400" dirty="0" smtClean="0">
                <a:solidFill>
                  <a:srgbClr val="0000FF"/>
                </a:solidFill>
              </a:rPr>
              <a:t>Goal</a:t>
            </a:r>
            <a:r>
              <a:rPr kumimoji="1" lang="en-US" altLang="zh-CN" sz="2400" dirty="0" smtClean="0"/>
              <a:t>: </a:t>
            </a:r>
            <a:r>
              <a:rPr kumimoji="1" lang="en-US" altLang="zh-CN" sz="2400" dirty="0" smtClean="0"/>
              <a:t>determine </a:t>
            </a:r>
            <a:r>
              <a:rPr kumimoji="1" lang="en-US" altLang="zh-CN" sz="2400" dirty="0" smtClean="0"/>
              <a:t>the </a:t>
            </a:r>
            <a:r>
              <a:rPr kumimoji="1" lang="en-US" altLang="zh-CN" sz="2400" dirty="0" smtClean="0"/>
              <a:t>proper number of clusters (K)</a:t>
            </a:r>
          </a:p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Method</a:t>
            </a:r>
            <a:r>
              <a:rPr kumimoji="1" lang="en-US" altLang="zh-CN" sz="2400" dirty="0" smtClean="0"/>
              <a:t>: 	</a:t>
            </a:r>
          </a:p>
          <a:p>
            <a:pPr lvl="1"/>
            <a:r>
              <a:rPr kumimoji="1" lang="en-US" altLang="zh-CN" sz="2000" dirty="0"/>
              <a:t>I</a:t>
            </a:r>
            <a:r>
              <a:rPr kumimoji="1" lang="en-US" altLang="zh-CN" sz="2000" dirty="0" smtClean="0"/>
              <a:t>nitially </a:t>
            </a:r>
            <a:r>
              <a:rPr kumimoji="1" lang="en-US" altLang="zh-CN" sz="2000" dirty="0" smtClean="0"/>
              <a:t>give </a:t>
            </a:r>
            <a:r>
              <a:rPr kumimoji="1" lang="en-US" altLang="zh-CN" sz="2000" dirty="0" smtClean="0"/>
              <a:t>an upper </a:t>
            </a:r>
            <a:r>
              <a:rPr kumimoji="1" lang="en-US" altLang="zh-CN" sz="2000" dirty="0" smtClean="0"/>
              <a:t>limit of K as </a:t>
            </a:r>
            <a:r>
              <a:rPr kumimoji="1" lang="en-US" altLang="zh-CN" sz="2000" dirty="0" smtClean="0"/>
              <a:t>input</a:t>
            </a:r>
          </a:p>
          <a:p>
            <a:pPr lvl="1"/>
            <a:r>
              <a:rPr kumimoji="1" lang="en-US" altLang="zh-CN" sz="2000" dirty="0" smtClean="0"/>
              <a:t>Drop some clusters </a:t>
            </a:r>
            <a:r>
              <a:rPr kumimoji="1" lang="en-US" altLang="zh-CN" sz="2000" dirty="0" smtClean="0"/>
              <a:t>which have no points </a:t>
            </a:r>
            <a:r>
              <a:rPr kumimoji="1" lang="en-US" altLang="zh-CN" sz="2000" dirty="0" smtClean="0"/>
              <a:t>assigned</a:t>
            </a:r>
            <a:endParaRPr kumimoji="1" lang="en-US" altLang="zh-CN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85272499"/>
              </p:ext>
            </p:extLst>
          </p:nvPr>
        </p:nvGraphicFramePr>
        <p:xfrm>
          <a:off x="4512605" y="969076"/>
          <a:ext cx="3810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24600" y="4648200"/>
            <a:ext cx="1140682" cy="369332"/>
          </a:xfrm>
          <a:prstGeom prst="rect">
            <a:avLst/>
          </a:prstGeom>
          <a:blipFill rotWithShape="1">
            <a:blip r:embed="rId8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/>
              <a:t>Drop=out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1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8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/>
          <a:lstStyle/>
          <a:p>
            <a:pPr algn="l"/>
            <a:r>
              <a:rPr kumimoji="1" lang="en-US" altLang="zh-CN" sz="3200" dirty="0" smtClean="0"/>
              <a:t>Convergence</a:t>
            </a:r>
            <a:endParaRPr kumimoji="1" lang="zh-CN" altLang="en-US" sz="320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05B7327-7276-2D43-8442-1995AE5B6E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内容占位符 9"/>
          <p:cNvSpPr txBox="1">
            <a:spLocks/>
          </p:cNvSpPr>
          <p:nvPr/>
        </p:nvSpPr>
        <p:spPr bwMode="auto">
          <a:xfrm>
            <a:off x="152400" y="1143001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kumimoji="1" lang="en-US" altLang="zh-CN" sz="2400" i="1" dirty="0">
                <a:solidFill>
                  <a:srgbClr val="0000FF"/>
                </a:solidFill>
              </a:rPr>
              <a:t>W</a:t>
            </a:r>
            <a:r>
              <a:rPr kumimoji="1" lang="en-US" altLang="zh-CN" sz="2400" i="1" dirty="0" smtClean="0">
                <a:solidFill>
                  <a:srgbClr val="0000FF"/>
                </a:solidFill>
              </a:rPr>
              <a:t>hen </a:t>
            </a:r>
            <a:r>
              <a:rPr kumimoji="1" lang="en-US" altLang="zh-CN" sz="2400" i="1" dirty="0" smtClean="0">
                <a:solidFill>
                  <a:srgbClr val="0000FF"/>
                </a:solidFill>
              </a:rPr>
              <a:t>to stop </a:t>
            </a:r>
            <a:r>
              <a:rPr kumimoji="1" lang="en-US" altLang="zh-CN" sz="2400" i="1" dirty="0" smtClean="0">
                <a:solidFill>
                  <a:srgbClr val="0000FF"/>
                </a:solidFill>
              </a:rPr>
              <a:t>iterating?</a:t>
            </a:r>
            <a:endParaRPr kumimoji="1" lang="en-US" altLang="zh-CN" sz="2400" i="1" dirty="0" smtClean="0">
              <a:solidFill>
                <a:srgbClr val="0000FF"/>
              </a:solidFill>
            </a:endParaRPr>
          </a:p>
          <a:p>
            <a:r>
              <a:rPr kumimoji="1" lang="en-US" altLang="zh-CN" sz="2200" dirty="0" smtClean="0"/>
              <a:t>Tolerance: </a:t>
            </a:r>
            <a:r>
              <a:rPr kumimoji="1" lang="en-US" altLang="zh-CN" sz="2200" dirty="0" smtClean="0"/>
              <a:t>track </a:t>
            </a:r>
            <a:r>
              <a:rPr kumimoji="1" lang="en-US" altLang="zh-CN" sz="2200" dirty="0" smtClean="0"/>
              <a:t>of points changing their clusters in a given iteration compared to the prior </a:t>
            </a:r>
            <a:r>
              <a:rPr kumimoji="1" lang="en-US" altLang="zh-CN" sz="2200" dirty="0" smtClean="0"/>
              <a:t>iteration</a:t>
            </a:r>
            <a:endParaRPr kumimoji="1" lang="en-US" altLang="zh-CN" sz="2200" dirty="0" smtClean="0"/>
          </a:p>
          <a:p>
            <a:pPr>
              <a:lnSpc>
                <a:spcPct val="150000"/>
              </a:lnSpc>
            </a:pPr>
            <a:r>
              <a:rPr kumimoji="1" lang="en-US" altLang="zh-CN" sz="2200" dirty="0" smtClean="0"/>
              <a:t>Total # of iterations depends on the input size</a:t>
            </a:r>
            <a:r>
              <a:rPr kumimoji="1" lang="en-US" altLang="zh-CN" sz="2200" dirty="0"/>
              <a:t>, contents and tolerance </a:t>
            </a:r>
            <a:endParaRPr kumimoji="1" lang="en-US" altLang="zh-CN" sz="2200" dirty="0" smtClean="0"/>
          </a:p>
          <a:p>
            <a:pPr lvl="1"/>
            <a:r>
              <a:rPr kumimoji="1" lang="en-US" altLang="zh-CN" sz="1800" dirty="0" smtClean="0">
                <a:solidFill>
                  <a:srgbClr val="FF0000"/>
                </a:solidFill>
              </a:rPr>
              <a:t>No need to be </a:t>
            </a:r>
            <a:r>
              <a:rPr kumimoji="1" lang="en-US" altLang="zh-CN" sz="1800" dirty="0" smtClean="0">
                <a:solidFill>
                  <a:srgbClr val="FF0000"/>
                </a:solidFill>
              </a:rPr>
              <a:t>given as </a:t>
            </a:r>
            <a:r>
              <a:rPr kumimoji="1" lang="en-US" altLang="zh-CN" sz="1800" dirty="0" smtClean="0">
                <a:solidFill>
                  <a:srgbClr val="FF0000"/>
                </a:solidFill>
              </a:rPr>
              <a:t>input</a:t>
            </a:r>
            <a:endParaRPr kumimoji="1" lang="en-US" altLang="zh-CN" sz="1800" dirty="0" smtClean="0"/>
          </a:p>
          <a:p>
            <a:pPr lvl="1"/>
            <a:r>
              <a:rPr kumimoji="1" lang="en-US" altLang="zh-CN" sz="1800" dirty="0" smtClean="0"/>
              <a:t>Be d</a:t>
            </a:r>
            <a:r>
              <a:rPr kumimoji="1" lang="en-US" altLang="zh-CN" sz="1800" dirty="0" smtClean="0"/>
              <a:t>ecided </a:t>
            </a:r>
            <a:r>
              <a:rPr kumimoji="1" lang="en-US" altLang="zh-CN" sz="1800" dirty="0" smtClean="0"/>
              <a:t>at </a:t>
            </a:r>
            <a:r>
              <a:rPr kumimoji="1" lang="en-US" altLang="zh-CN" sz="1800" dirty="0" smtClean="0"/>
              <a:t>runtime.</a:t>
            </a:r>
            <a:endParaRPr kumimoji="1" lang="en-US" altLang="zh-CN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419600"/>
            <a:ext cx="62992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0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8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5334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7F7F7F"/>
                </a:solidFill>
                <a:cs typeface="Times New Roman"/>
              </a:rPr>
              <a:t>Parallel </a:t>
            </a:r>
            <a:r>
              <a:rPr lang="en-US" altLang="zh-CN" sz="3600" b="1" dirty="0" smtClean="0">
                <a:solidFill>
                  <a:srgbClr val="7F7F7F"/>
                </a:solidFill>
                <a:cs typeface="Times New Roman"/>
              </a:rPr>
              <a:t>Implementation</a:t>
            </a:r>
            <a:endParaRPr kumimoji="1" lang="zh-CN" altLang="en-US" sz="3600" b="1" dirty="0">
              <a:solidFill>
                <a:srgbClr val="7F7F7F"/>
              </a:solidFill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0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pPr lvl="1" algn="l"/>
            <a:r>
              <a:rPr kumimoji="1" lang="en-US" altLang="zh-CN" sz="3200" dirty="0" smtClean="0"/>
              <a:t>Three </a:t>
            </a:r>
            <a:r>
              <a:rPr kumimoji="1" lang="en-US" altLang="zh-CN" sz="3200" dirty="0" smtClean="0"/>
              <a:t>Forms </a:t>
            </a:r>
            <a:r>
              <a:rPr kumimoji="1" lang="en-US" altLang="zh-CN" sz="3200" dirty="0" smtClean="0"/>
              <a:t>of </a:t>
            </a:r>
            <a:r>
              <a:rPr kumimoji="1" lang="en-US" altLang="zh-CN" sz="3200" dirty="0" smtClean="0"/>
              <a:t>Parallelism</a:t>
            </a:r>
            <a:endParaRPr kumimoji="1" lang="zh-CN" altLang="en-US" sz="3600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228600" y="2057400"/>
            <a:ext cx="7696200" cy="42672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kumimoji="1" lang="en-US" altLang="zh-CN" sz="2400" dirty="0" smtClean="0"/>
              <a:t>Shared memory (</a:t>
            </a:r>
            <a:r>
              <a:rPr kumimoji="1" lang="en-US" altLang="zh-CN" sz="2400" dirty="0" err="1" smtClean="0"/>
              <a:t>OpenMP</a:t>
            </a:r>
            <a:r>
              <a:rPr kumimoji="1" lang="en-US" altLang="zh-CN" sz="2400" dirty="0" smtClean="0"/>
              <a:t>)</a:t>
            </a:r>
          </a:p>
          <a:p>
            <a:pPr lvl="1">
              <a:buFont typeface="Arial"/>
              <a:buChar char="•"/>
            </a:pPr>
            <a:r>
              <a:rPr kumimoji="1" lang="en-US" altLang="zh-CN" sz="2400" dirty="0" smtClean="0"/>
              <a:t>Distributed memory (MPI – Message Passing Interface)</a:t>
            </a:r>
          </a:p>
          <a:p>
            <a:pPr lvl="1">
              <a:buFont typeface="Arial"/>
              <a:buChar char="•"/>
            </a:pPr>
            <a:r>
              <a:rPr kumimoji="1" lang="en-US" altLang="zh-CN" sz="2400" dirty="0" smtClean="0"/>
              <a:t>Graphics Processing Units (CUDA-C – Compute Unified Device Architecture)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8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5334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7F7F7F"/>
                </a:solidFill>
                <a:cs typeface="Times New Roman"/>
              </a:rPr>
              <a:t>Evaluation</a:t>
            </a:r>
            <a:endParaRPr kumimoji="1" lang="zh-CN" altLang="en-US" sz="3600" b="1" dirty="0">
              <a:solidFill>
                <a:srgbClr val="7F7F7F"/>
              </a:solidFill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1"/>
            <a:ext cx="8458200" cy="76200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Experiments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5532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Cloud 2013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381000" y="1524000"/>
            <a:ext cx="80654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latin typeface="Calibri"/>
                <a:cs typeface="Calibri"/>
              </a:rPr>
              <a:t>Input dataset – 2D color images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latin typeface="Calibri"/>
                <a:cs typeface="Calibri"/>
              </a:rPr>
              <a:t>Five features – RGB channel (three), x and y position (two)</a:t>
            </a:r>
            <a:endParaRPr kumimoji="1" lang="en-US" altLang="zh-CN" sz="2800" dirty="0" smtClean="0">
              <a:latin typeface="Calibri"/>
              <a:cs typeface="Calibri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BC11-ABBD-364F-A5C9-E3E7F00E81EE}" type="slidenum">
              <a:rPr lang="en-US" smtClean="0">
                <a:latin typeface="Calibri"/>
                <a:cs typeface="Calibri"/>
              </a:rPr>
              <a:pPr/>
              <a:t>17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62600" y="6019800"/>
            <a:ext cx="152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FFFF"/>
                </a:solidFill>
                <a:latin typeface="Calibri"/>
                <a:cs typeface="Calibri"/>
              </a:rPr>
              <a:t>Map Intensive</a:t>
            </a:r>
            <a:endParaRPr kumimoji="1" lang="zh-CN" alt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70280" y="6019800"/>
            <a:ext cx="1787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  <a:latin typeface="Calibri"/>
                <a:cs typeface="Calibri"/>
              </a:rPr>
              <a:t>Reduce Intensive</a:t>
            </a:r>
            <a:endParaRPr kumimoji="1" lang="zh-CN" altLang="en-US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81000" y="30480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latin typeface="Calibri"/>
                <a:cs typeface="Calibri"/>
              </a:rPr>
              <a:t>Setup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381000" y="3733800"/>
            <a:ext cx="80654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latin typeface="Calibri"/>
                <a:cs typeface="Calibri"/>
              </a:rPr>
              <a:t>Compute </a:t>
            </a:r>
            <a:r>
              <a:rPr kumimoji="1" lang="en-US" altLang="zh-CN" sz="2400" dirty="0" smtClean="0">
                <a:latin typeface="Calibri"/>
                <a:cs typeface="Calibri"/>
              </a:rPr>
              <a:t>nodes – Dual Intel E5 2650 CPUs with 16 physical and 32 logical cores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latin typeface="Calibri"/>
                <a:cs typeface="Calibri"/>
              </a:rPr>
              <a:t>GPU nodes – NVIDIA Tesla K20m with 2496 CUDA </a:t>
            </a:r>
            <a:r>
              <a:rPr kumimoji="1" lang="en-US" altLang="zh-CN" sz="2400" dirty="0" smtClean="0">
                <a:latin typeface="Calibri"/>
                <a:cs typeface="Calibri"/>
              </a:rPr>
              <a:t>cores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>
                <a:latin typeface="Calibri"/>
                <a:cs typeface="Calibri"/>
              </a:rPr>
              <a:t>Vary size of image, number of clusters, tolerance and number of parallel processing tasks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kumimoji="1" lang="en-US" altLang="zh-CN" sz="2800" dirty="0" smtClean="0"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152400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Calibri"/>
                <a:cs typeface="Calibri"/>
              </a:rPr>
              <a:t>Accelerating K-Means Clustering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50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1379" y="533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cs typeface="Helvetica CE"/>
              </a:rPr>
              <a:t>Results</a:t>
            </a:r>
            <a:endParaRPr lang="en-US" sz="3200" dirty="0">
              <a:solidFill>
                <a:srgbClr val="000000"/>
              </a:solidFill>
              <a:cs typeface="Helvetica CE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-7458" y="4572000"/>
            <a:ext cx="906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FF0000"/>
                </a:solidFill>
                <a:latin typeface="+mn-lt"/>
              </a:rPr>
              <a:t>Parallel versions perform better </a:t>
            </a:r>
            <a:r>
              <a:rPr kumimoji="1" lang="en-US" altLang="zh-CN" sz="2400" dirty="0" smtClean="0">
                <a:latin typeface="+mn-lt"/>
              </a:rPr>
              <a:t>than sequential C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latin typeface="+mn-lt"/>
              </a:rPr>
              <a:t>Multi-threaded </a:t>
            </a:r>
            <a:r>
              <a:rPr kumimoji="1" lang="en-US" altLang="zh-CN" sz="2400" dirty="0" err="1">
                <a:solidFill>
                  <a:srgbClr val="FF0000"/>
                </a:solidFill>
                <a:latin typeface="+mn-lt"/>
              </a:rPr>
              <a:t>O</a:t>
            </a:r>
            <a:r>
              <a:rPr kumimoji="1" lang="en-US" altLang="zh-CN" sz="2400" dirty="0" err="1" smtClean="0">
                <a:solidFill>
                  <a:srgbClr val="FF0000"/>
                </a:solidFill>
                <a:latin typeface="+mn-lt"/>
              </a:rPr>
              <a:t>penMP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400" dirty="0" smtClean="0">
                <a:latin typeface="+mn-lt"/>
              </a:rPr>
              <a:t>version outperforms rest with a speed-up of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+mn-lt"/>
              </a:rPr>
              <a:t>31x</a:t>
            </a:r>
            <a:r>
              <a:rPr kumimoji="1" lang="en-US" altLang="zh-CN" sz="2400" dirty="0" smtClean="0">
                <a:latin typeface="+mn-lt"/>
              </a:rPr>
              <a:t> for 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+mn-lt"/>
              </a:rPr>
              <a:t>300x300</a:t>
            </a:r>
            <a:r>
              <a:rPr kumimoji="1" lang="en-US" altLang="zh-CN" sz="2400" dirty="0" smtClean="0">
                <a:latin typeface="+mn-lt"/>
              </a:rPr>
              <a:t> pixels input </a:t>
            </a:r>
            <a:r>
              <a:rPr kumimoji="1" lang="en-US" altLang="zh-CN" sz="2400" dirty="0" smtClean="0">
                <a:latin typeface="+mn-lt"/>
              </a:rPr>
              <a:t>image</a:t>
            </a:r>
          </a:p>
          <a:p>
            <a:pPr lvl="1">
              <a:spcAft>
                <a:spcPts val="1200"/>
              </a:spcAft>
            </a:pPr>
            <a:r>
              <a:rPr kumimoji="1" lang="en-US" altLang="zh-CN" sz="2000" dirty="0" smtClean="0">
                <a:solidFill>
                  <a:srgbClr val="0000FF"/>
                </a:solidFill>
                <a:latin typeface="+mn-lt"/>
              </a:rPr>
              <a:t>- Shared memory platform is good while working with small and medium </a:t>
            </a:r>
            <a:r>
              <a:rPr kumimoji="1" lang="en-US" altLang="zh-CN" sz="2000" dirty="0" smtClean="0">
                <a:solidFill>
                  <a:srgbClr val="0000FF"/>
                </a:solidFill>
                <a:latin typeface="+mn-lt"/>
              </a:rPr>
              <a:t>datasets</a:t>
            </a:r>
            <a:endParaRPr kumimoji="1" lang="en-US" altLang="zh-CN" sz="20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幻灯片编号占位符 2"/>
          <p:cNvSpPr txBox="1">
            <a:spLocks/>
          </p:cNvSpPr>
          <p:nvPr/>
        </p:nvSpPr>
        <p:spPr bwMode="auto">
          <a:xfrm>
            <a:off x="7772400" y="6479602"/>
            <a:ext cx="2133600" cy="3651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CBC11-ABBD-364F-A5C9-E3E7F00E81EE}" type="slidenum">
              <a:rPr lang="en-US" sz="1200" smtClean="0">
                <a:solidFill>
                  <a:srgbClr val="A6A6A6"/>
                </a:solidFill>
                <a:latin typeface="Calibri"/>
                <a:cs typeface="Calibri"/>
              </a:rPr>
              <a:pPr/>
              <a:t>18</a:t>
            </a:fld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31200"/>
              </p:ext>
            </p:extLst>
          </p:nvPr>
        </p:nvGraphicFramePr>
        <p:xfrm>
          <a:off x="457200" y="1600200"/>
          <a:ext cx="80772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270000"/>
                <a:gridCol w="1524000"/>
                <a:gridCol w="15240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Seq. (s)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OpenMP</a:t>
                      </a:r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(s)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MPI (s)</a:t>
                      </a:r>
                      <a:endParaRPr 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CUDA (s)</a:t>
                      </a:r>
                      <a:endPara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0.1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0.13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0.16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0.21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0.32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0.47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1.28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1.45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2.06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1.39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1.98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2.68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椭圆 32"/>
          <p:cNvSpPr/>
          <p:nvPr/>
        </p:nvSpPr>
        <p:spPr>
          <a:xfrm>
            <a:off x="4267200" y="3124200"/>
            <a:ext cx="838200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1143000"/>
            <a:ext cx="388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300x300 pixels input image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457200" y="3657600"/>
            <a:ext cx="1371600" cy="533400"/>
          </a:xfrm>
          <a:prstGeom prst="wedgeRectCallout">
            <a:avLst>
              <a:gd name="adj1" fmla="val -23310"/>
              <a:gd name="adj2" fmla="val -968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</a:t>
            </a:r>
            <a:r>
              <a:rPr lang="en-US" baseline="-25000" dirty="0" err="1" smtClean="0"/>
              <a:t>drop_out</a:t>
            </a:r>
            <a:r>
              <a:rPr lang="en-US" baseline="-25000" dirty="0" smtClean="0"/>
              <a:t> </a:t>
            </a:r>
            <a:r>
              <a:rPr lang="en-US" dirty="0" smtClean="0"/>
              <a:t>= 78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1981200" y="3657600"/>
            <a:ext cx="1371600" cy="533400"/>
          </a:xfrm>
          <a:prstGeom prst="wedgeRectCallout">
            <a:avLst>
              <a:gd name="adj1" fmla="val -71200"/>
              <a:gd name="adj2" fmla="val -1071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Tol</a:t>
            </a:r>
            <a:r>
              <a:rPr lang="en-US" dirty="0" smtClean="0"/>
              <a:t> = 0.0001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4572000" y="3657600"/>
            <a:ext cx="2057400" cy="533400"/>
          </a:xfrm>
          <a:prstGeom prst="wedgeRectCallout">
            <a:avLst>
              <a:gd name="adj1" fmla="val -28099"/>
              <a:gd name="adj2" fmla="val -9274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Speed Up = 30.93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3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533400"/>
          </a:xfrm>
        </p:spPr>
        <p:txBody>
          <a:bodyPr/>
          <a:lstStyle/>
          <a:p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/>
            </a:r>
            <a:b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>Introduction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  <a:t/>
            </a:r>
            <a:b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/>
              </a:rPr>
            </a:br>
            <a:endParaRPr kumimoji="1"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cs typeface="Times New Roman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4419600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Parallel versions </a:t>
            </a:r>
            <a:r>
              <a:rPr kumimoji="1" lang="en-US" altLang="zh-CN" sz="2400" dirty="0" err="1" smtClean="0">
                <a:solidFill>
                  <a:srgbClr val="FF0000"/>
                </a:solidFill>
                <a:latin typeface="Calibri"/>
                <a:cs typeface="Calibri"/>
              </a:rPr>
              <a:t>pexrform</a:t>
            </a:r>
            <a:r>
              <a:rPr kumimoji="1" lang="en-US" altLang="zh-CN" sz="24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better </a:t>
            </a:r>
            <a:r>
              <a:rPr kumimoji="1" lang="en-US" altLang="zh-CN" sz="2400" dirty="0">
                <a:latin typeface="Calibri"/>
                <a:cs typeface="Calibri"/>
              </a:rPr>
              <a:t>than sequential </a:t>
            </a:r>
            <a:r>
              <a:rPr kumimoji="1" lang="en-US" altLang="zh-CN" sz="2400" dirty="0" smtClean="0">
                <a:latin typeface="Calibri"/>
                <a:cs typeface="Calibri"/>
              </a:rPr>
              <a:t>C</a:t>
            </a:r>
            <a:endParaRPr kumimoji="1" lang="en-US" altLang="zh-CN" sz="2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 smtClean="0">
                <a:solidFill>
                  <a:srgbClr val="FF0000"/>
                </a:solidFill>
                <a:latin typeface="Calibri"/>
                <a:cs typeface="Calibri"/>
              </a:rPr>
              <a:t>CUDA</a:t>
            </a:r>
            <a:r>
              <a:rPr kumimoji="1" lang="en-US" altLang="zh-CN" sz="2400" dirty="0" smtClean="0">
                <a:latin typeface="Calibri"/>
                <a:cs typeface="Calibri"/>
              </a:rPr>
              <a:t> </a:t>
            </a:r>
            <a:r>
              <a:rPr kumimoji="1" lang="en-US" altLang="zh-CN" sz="2400" dirty="0">
                <a:latin typeface="Calibri"/>
                <a:cs typeface="Calibri"/>
              </a:rPr>
              <a:t>performs best for </a:t>
            </a:r>
            <a:r>
              <a:rPr kumimoji="1"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1164x1200</a:t>
            </a:r>
            <a:r>
              <a:rPr kumimoji="1" lang="en-US" altLang="zh-CN" sz="2400" dirty="0">
                <a:latin typeface="Calibri"/>
                <a:cs typeface="Calibri"/>
              </a:rPr>
              <a:t> pixels input image with </a:t>
            </a:r>
            <a:r>
              <a:rPr kumimoji="1" lang="en-US" altLang="zh-CN" sz="2400" dirty="0">
                <a:solidFill>
                  <a:srgbClr val="FF0000"/>
                </a:solidFill>
                <a:latin typeface="Calibri"/>
                <a:cs typeface="Calibri"/>
              </a:rPr>
              <a:t>30x</a:t>
            </a:r>
            <a:r>
              <a:rPr kumimoji="1" lang="en-US" altLang="zh-CN" sz="2400" dirty="0">
                <a:latin typeface="Calibri"/>
                <a:cs typeface="Calibri"/>
              </a:rPr>
              <a:t> speed-up</a:t>
            </a:r>
          </a:p>
          <a:p>
            <a:pPr lvl="1">
              <a:spcAft>
                <a:spcPts val="1200"/>
              </a:spcAft>
            </a:pPr>
            <a:r>
              <a:rPr kumimoji="1" lang="en-US" altLang="zh-CN" sz="2000" dirty="0">
                <a:solidFill>
                  <a:srgbClr val="0000FF"/>
                </a:solidFill>
                <a:latin typeface="Calibri"/>
                <a:cs typeface="Calibri"/>
              </a:rPr>
              <a:t>- GPU is best while working with large datasets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967114"/>
              </p:ext>
            </p:extLst>
          </p:nvPr>
        </p:nvGraphicFramePr>
        <p:xfrm>
          <a:off x="457200" y="1524000"/>
          <a:ext cx="80772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6000"/>
                <a:gridCol w="1270000"/>
                <a:gridCol w="1524000"/>
                <a:gridCol w="15240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Iter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Seq. (s)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OpenMP</a:t>
                      </a:r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(s)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MPI (s)</a:t>
                      </a:r>
                      <a:endParaRPr lang="en-US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CUDA (s)</a:t>
                      </a:r>
                      <a:endParaRPr lang="en-US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1187.08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49.54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60.51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46.48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2651.28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98.77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115.68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93.68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4595.96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159.97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170.22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154.36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8897.72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300.54</a:t>
                      </a:r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315.15</a:t>
                      </a:r>
                      <a:endParaRPr lang="en-US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294.01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椭圆 32"/>
          <p:cNvSpPr/>
          <p:nvPr/>
        </p:nvSpPr>
        <p:spPr>
          <a:xfrm>
            <a:off x="7162800" y="3048000"/>
            <a:ext cx="838200" cy="304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209800" y="1066800"/>
            <a:ext cx="4123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for 1164x1200 pixels input image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457200" y="3581400"/>
            <a:ext cx="1447800" cy="533400"/>
          </a:xfrm>
          <a:prstGeom prst="wedgeRectCallout">
            <a:avLst>
              <a:gd name="adj1" fmla="val -23310"/>
              <a:gd name="adj2" fmla="val -9685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</a:t>
            </a:r>
            <a:r>
              <a:rPr lang="en-US" baseline="-25000" dirty="0" err="1" smtClean="0"/>
              <a:t>drop_out</a:t>
            </a:r>
            <a:r>
              <a:rPr lang="en-US" baseline="-25000" dirty="0" smtClean="0"/>
              <a:t> </a:t>
            </a:r>
            <a:r>
              <a:rPr lang="en-US" dirty="0" smtClean="0"/>
              <a:t>= 217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1981200" y="3581400"/>
            <a:ext cx="1371600" cy="533400"/>
          </a:xfrm>
          <a:prstGeom prst="wedgeRectCallout">
            <a:avLst>
              <a:gd name="adj1" fmla="val -71200"/>
              <a:gd name="adj2" fmla="val -107114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Tol</a:t>
            </a:r>
            <a:r>
              <a:rPr lang="en-US" dirty="0" smtClean="0"/>
              <a:t> = 0.0001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6934200" y="3581400"/>
            <a:ext cx="2057400" cy="533400"/>
          </a:xfrm>
          <a:prstGeom prst="wedgeRectCallout">
            <a:avLst>
              <a:gd name="adj1" fmla="val -18521"/>
              <a:gd name="adj2" fmla="val -92746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Speed Up = 30.26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6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6477000" cy="45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2133600"/>
            <a:ext cx="3886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000" dirty="0" smtClean="0">
                <a:latin typeface="+mn-lt"/>
              </a:rPr>
              <a:t>300x300 </a:t>
            </a:r>
            <a:r>
              <a:rPr kumimoji="1" lang="en-US" altLang="zh-CN" sz="2000" dirty="0" smtClean="0">
                <a:latin typeface="+mn-lt"/>
              </a:rPr>
              <a:t>pixels image </a:t>
            </a:r>
            <a:endParaRPr kumimoji="1" lang="en-US" altLang="zh-CN" sz="20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000" dirty="0" smtClean="0">
                <a:latin typeface="+mn-lt"/>
              </a:rPr>
              <a:t>K</a:t>
            </a:r>
            <a:r>
              <a:rPr kumimoji="1" lang="en-US" altLang="zh-CN" sz="2000" dirty="0" smtClean="0">
                <a:latin typeface="+mn-lt"/>
              </a:rPr>
              <a:t>=30 </a:t>
            </a:r>
            <a:endParaRPr kumimoji="1" lang="en-US" altLang="zh-CN" sz="20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000" dirty="0" smtClean="0">
                <a:latin typeface="+mn-lt"/>
              </a:rPr>
              <a:t>16 </a:t>
            </a:r>
            <a:r>
              <a:rPr kumimoji="1" lang="en-US" altLang="zh-CN" sz="2000" dirty="0" smtClean="0">
                <a:latin typeface="+mn-lt"/>
              </a:rPr>
              <a:t>threads </a:t>
            </a:r>
            <a:endParaRPr kumimoji="1" lang="en-US" altLang="zh-CN" sz="20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sz="2000" dirty="0" err="1" smtClean="0">
                <a:latin typeface="+mn-lt"/>
              </a:rPr>
              <a:t>OpenMP</a:t>
            </a:r>
            <a:endParaRPr kumimoji="1" lang="en-US" altLang="zh-CN" sz="20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kumimoji="1" lang="en-US" altLang="zh-CN" sz="2000" dirty="0">
              <a:latin typeface="+mn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1379" y="533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cs typeface="Helvetica CE"/>
              </a:rPr>
              <a:t>Tolerance</a:t>
            </a:r>
            <a:endParaRPr lang="en-US" sz="3200" dirty="0">
              <a:solidFill>
                <a:srgbClr val="000000"/>
              </a:solidFill>
              <a:cs typeface="Helvetica CE"/>
            </a:endParaRPr>
          </a:p>
        </p:txBody>
      </p:sp>
      <p:sp>
        <p:nvSpPr>
          <p:cNvPr id="9" name="幻灯片编号占位符 2"/>
          <p:cNvSpPr txBox="1">
            <a:spLocks/>
          </p:cNvSpPr>
          <p:nvPr/>
        </p:nvSpPr>
        <p:spPr bwMode="auto">
          <a:xfrm>
            <a:off x="7696200" y="6478735"/>
            <a:ext cx="2133600" cy="365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CBC11-ABBD-364F-A5C9-E3E7F00E81EE}" type="slidenum">
              <a:rPr lang="en-US" sz="1200" smtClean="0">
                <a:solidFill>
                  <a:srgbClr val="A6A6A6"/>
                </a:solidFill>
                <a:latin typeface="Calibri"/>
                <a:cs typeface="Calibri"/>
              </a:rPr>
              <a:pPr/>
              <a:t>20</a:t>
            </a:fld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6096000"/>
            <a:ext cx="82470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Calibri"/>
                <a:cs typeface="Calibri"/>
              </a:rPr>
              <a:t>As the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tolerance decreases</a:t>
            </a:r>
            <a:r>
              <a:rPr kumimoji="1" lang="en-US" altLang="zh-CN" sz="2000" dirty="0">
                <a:latin typeface="Calibri"/>
                <a:cs typeface="Calibri"/>
              </a:rPr>
              <a:t>, the </a:t>
            </a:r>
            <a:r>
              <a:rPr kumimoji="1" lang="en-US" altLang="zh-CN" sz="2000" dirty="0">
                <a:solidFill>
                  <a:srgbClr val="FF0000"/>
                </a:solidFill>
                <a:latin typeface="Calibri"/>
                <a:cs typeface="Calibri"/>
              </a:rPr>
              <a:t>speed-up</a:t>
            </a:r>
            <a:r>
              <a:rPr kumimoji="1" lang="en-US" altLang="zh-CN" sz="2000" dirty="0">
                <a:latin typeface="Calibri"/>
                <a:cs typeface="Calibri"/>
              </a:rPr>
              <a:t> compared to sequential C </a:t>
            </a:r>
            <a:r>
              <a:rPr kumimoji="1" lang="en-US" altLang="zh-CN" sz="2000" dirty="0" smtClean="0">
                <a:solidFill>
                  <a:srgbClr val="FF0000"/>
                </a:solidFill>
                <a:latin typeface="Calibri"/>
                <a:cs typeface="Calibri"/>
              </a:rPr>
              <a:t>increases</a:t>
            </a:r>
            <a:endParaRPr kumimoji="1" lang="en-US" altLang="zh-CN" sz="20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9107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Sequential computation VS Parallel computation with random sequential initialization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92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1447800"/>
            <a:ext cx="2057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50000"/>
              </a:lnSpc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smtClean="0">
                <a:latin typeface="+mn-lt"/>
              </a:rPr>
              <a:t>300x300 </a:t>
            </a:r>
            <a:r>
              <a:rPr kumimoji="1" lang="en-US" altLang="zh-CN" dirty="0" smtClean="0">
                <a:latin typeface="+mn-lt"/>
              </a:rPr>
              <a:t>pixel </a:t>
            </a:r>
            <a:endParaRPr kumimoji="1" lang="en-US" altLang="zh-CN" dirty="0" smtClean="0">
              <a:latin typeface="+mn-lt"/>
            </a:endParaRPr>
          </a:p>
          <a:p>
            <a:pPr marL="342900" indent="-342900">
              <a:lnSpc>
                <a:spcPct val="50000"/>
              </a:lnSpc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err="1" smtClean="0">
                <a:latin typeface="+mn-lt"/>
              </a:rPr>
              <a:t>Tol</a:t>
            </a:r>
            <a:r>
              <a:rPr kumimoji="1" lang="en-US" altLang="zh-CN" dirty="0" smtClean="0">
                <a:latin typeface="+mn-lt"/>
              </a:rPr>
              <a:t> = 0.0</a:t>
            </a:r>
          </a:p>
          <a:p>
            <a:pPr marL="342900" indent="-342900">
              <a:lnSpc>
                <a:spcPct val="50000"/>
              </a:lnSpc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smtClean="0">
                <a:latin typeface="+mn-lt"/>
              </a:rPr>
              <a:t>16 threads </a:t>
            </a:r>
          </a:p>
          <a:p>
            <a:pPr marL="342900" indent="-342900">
              <a:spcAft>
                <a:spcPts val="1200"/>
              </a:spcAft>
              <a:buFont typeface="Arial"/>
              <a:buChar char="•"/>
            </a:pPr>
            <a:endParaRPr kumimoji="1" lang="en-US" altLang="zh-CN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379" y="5334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000000"/>
                </a:solidFill>
                <a:cs typeface="Helvetica CE"/>
              </a:rPr>
              <a:t>Parallel Initialization</a:t>
            </a:r>
            <a:endParaRPr lang="en-US" sz="3200" dirty="0">
              <a:solidFill>
                <a:srgbClr val="000000"/>
              </a:solidFill>
              <a:cs typeface="Helvetica C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2209800"/>
            <a:ext cx="5029200" cy="396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209800"/>
            <a:ext cx="4800600" cy="3962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10600" y="6471270"/>
            <a:ext cx="340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02CBC11-ABBD-364F-A5C9-E3E7F00E81EE}" type="slidenum">
              <a:rPr lang="en-US" sz="1200">
                <a:solidFill>
                  <a:srgbClr val="A6A6A6"/>
                </a:solidFill>
                <a:latin typeface="Calibri"/>
                <a:cs typeface="Calibri"/>
              </a:rPr>
              <a:pPr/>
              <a:t>21</a:t>
            </a:fld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1447800"/>
            <a:ext cx="4592090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50000"/>
              </a:lnSpc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smtClean="0">
                <a:latin typeface="+mn-lt"/>
              </a:rPr>
              <a:t>1164x1200 </a:t>
            </a:r>
            <a:r>
              <a:rPr kumimoji="1" lang="en-US" altLang="zh-CN" dirty="0" smtClean="0">
                <a:latin typeface="+mn-lt"/>
              </a:rPr>
              <a:t>pixel </a:t>
            </a:r>
            <a:endParaRPr kumimoji="1" lang="en-US" altLang="zh-CN" dirty="0" smtClean="0">
              <a:latin typeface="+mn-lt"/>
            </a:endParaRPr>
          </a:p>
          <a:p>
            <a:pPr marL="342900" indent="-342900">
              <a:lnSpc>
                <a:spcPct val="50000"/>
              </a:lnSpc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err="1" smtClean="0">
                <a:latin typeface="+mn-lt"/>
              </a:rPr>
              <a:t>Tol</a:t>
            </a:r>
            <a:r>
              <a:rPr kumimoji="1" lang="en-US" altLang="zh-CN" dirty="0" smtClean="0">
                <a:latin typeface="+mn-lt"/>
              </a:rPr>
              <a:t> = 0.0</a:t>
            </a:r>
          </a:p>
          <a:p>
            <a:pPr marL="342900" indent="-342900">
              <a:lnSpc>
                <a:spcPct val="50000"/>
              </a:lnSpc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smtClean="0">
                <a:latin typeface="+mn-lt"/>
              </a:rPr>
              <a:t>16 threads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75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Parallel computation with random initialization VS parallel initialization</a:t>
            </a:r>
            <a:endParaRPr lang="en-US" sz="20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089076"/>
            <a:ext cx="59426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/>
              <a:buChar char="•"/>
            </a:pPr>
            <a:r>
              <a:rPr kumimoji="1" lang="en-US" altLang="zh-CN" dirty="0" smtClean="0"/>
              <a:t>Additional </a:t>
            </a:r>
            <a:r>
              <a:rPr kumimoji="1" lang="en-US" altLang="zh-CN" dirty="0" smtClean="0">
                <a:solidFill>
                  <a:srgbClr val="FF0000"/>
                </a:solidFill>
              </a:rPr>
              <a:t>1.5x </a:t>
            </a:r>
            <a:r>
              <a:rPr kumimoji="1" lang="en-US" altLang="zh-CN" dirty="0">
                <a:solidFill>
                  <a:srgbClr val="FF0000"/>
                </a:solidFill>
              </a:rPr>
              <a:t>to 2.5x speed-up </a:t>
            </a:r>
            <a:r>
              <a:rPr kumimoji="1" lang="en-US" altLang="zh-CN" dirty="0"/>
              <a:t>over parallel version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88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7F7F7F"/>
                </a:solidFill>
                <a:cs typeface="Times New Roman"/>
              </a:rPr>
              <a:t>Conclusions and Future work</a:t>
            </a:r>
            <a:endParaRPr kumimoji="1" lang="zh-CN" altLang="en-US" sz="3600" b="1" dirty="0">
              <a:solidFill>
                <a:srgbClr val="7F7F7F"/>
              </a:solidFill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58200" y="6248400"/>
            <a:ext cx="340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02CBC11-ABBD-364F-A5C9-E3E7F00E81EE}" type="slidenum">
              <a:rPr lang="en-US" sz="1200">
                <a:solidFill>
                  <a:srgbClr val="A6A6A6"/>
                </a:solidFill>
                <a:latin typeface="Calibri"/>
                <a:cs typeface="Calibri"/>
              </a:rPr>
              <a:pPr/>
              <a:t>22</a:t>
            </a:fld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7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34400" y="6324600"/>
            <a:ext cx="340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02CBC11-ABBD-364F-A5C9-E3E7F00E81EE}" type="slidenum">
              <a:rPr lang="en-US" sz="1200">
                <a:solidFill>
                  <a:srgbClr val="A6A6A6"/>
                </a:solidFill>
                <a:latin typeface="Calibri"/>
                <a:cs typeface="Calibri"/>
              </a:rPr>
              <a:pPr/>
              <a:t>23</a:t>
            </a:fld>
            <a:endParaRPr lang="en-US" sz="1200" dirty="0">
              <a:solidFill>
                <a:srgbClr val="A6A6A6"/>
              </a:solidFill>
              <a:latin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sp>
        <p:nvSpPr>
          <p:cNvPr id="6" name="内容占位符 9"/>
          <p:cNvSpPr txBox="1">
            <a:spLocks/>
          </p:cNvSpPr>
          <p:nvPr/>
        </p:nvSpPr>
        <p:spPr>
          <a:xfrm>
            <a:off x="381000" y="8382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>
                <a:latin typeface="Calibri"/>
                <a:cs typeface="Calibri"/>
              </a:rPr>
              <a:t>Our K-means implementation tackles the </a:t>
            </a:r>
            <a:r>
              <a:rPr kumimoji="1" lang="en-US" altLang="zh-CN" sz="2400" dirty="0">
                <a:solidFill>
                  <a:srgbClr val="0000FF"/>
                </a:solidFill>
                <a:latin typeface="Calibri"/>
                <a:cs typeface="Calibri"/>
              </a:rPr>
              <a:t>major challenges</a:t>
            </a:r>
            <a:r>
              <a:rPr kumimoji="1" lang="en-US" altLang="zh-CN" sz="2400" dirty="0">
                <a:latin typeface="Calibri"/>
                <a:cs typeface="Calibri"/>
              </a:rPr>
              <a:t> of K-</a:t>
            </a:r>
            <a:r>
              <a:rPr kumimoji="1" lang="en-US" altLang="zh-CN" sz="2400" dirty="0" smtClean="0">
                <a:latin typeface="Calibri"/>
                <a:cs typeface="Calibri"/>
              </a:rPr>
              <a:t>means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kumimoji="1" lang="en-US" altLang="zh-CN" sz="2400" dirty="0">
                <a:latin typeface="Calibri"/>
                <a:cs typeface="Calibri"/>
              </a:rPr>
              <a:t>K-means performance evaluated across </a:t>
            </a:r>
            <a:r>
              <a:rPr kumimoji="1" lang="en-US" altLang="zh-CN" sz="2400" dirty="0">
                <a:solidFill>
                  <a:srgbClr val="0000FF"/>
                </a:solidFill>
                <a:latin typeface="Calibri"/>
                <a:cs typeface="Calibri"/>
              </a:rPr>
              <a:t>three parallel programing </a:t>
            </a:r>
            <a:r>
              <a:rPr kumimoji="1" lang="en-US" altLang="zh-CN" sz="2400" dirty="0" smtClean="0">
                <a:solidFill>
                  <a:srgbClr val="0000FF"/>
                </a:solidFill>
                <a:latin typeface="Calibri"/>
                <a:cs typeface="Calibri"/>
              </a:rPr>
              <a:t>approaches</a:t>
            </a:r>
            <a:endParaRPr kumimoji="1" lang="en-US" altLang="zh-CN" sz="2400" dirty="0">
              <a:latin typeface="Calibri"/>
              <a:cs typeface="Calibri"/>
            </a:endParaRP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Our experimental results show around </a:t>
            </a:r>
            <a:r>
              <a:rPr lang="en-US" sz="2400" dirty="0">
                <a:solidFill>
                  <a:srgbClr val="0000FF"/>
                </a:solidFill>
                <a:latin typeface="Calibri"/>
                <a:cs typeface="Calibri"/>
              </a:rPr>
              <a:t>35x speed-up </a:t>
            </a:r>
            <a:r>
              <a:rPr lang="en-US" sz="2400" dirty="0">
                <a:latin typeface="Calibri"/>
                <a:cs typeface="Calibri"/>
              </a:rPr>
              <a:t>in </a:t>
            </a:r>
            <a:r>
              <a:rPr lang="en-US" sz="2400" dirty="0" smtClean="0">
                <a:latin typeface="Calibri"/>
                <a:cs typeface="Calibri"/>
              </a:rPr>
              <a:t>total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We also observe that the </a:t>
            </a:r>
            <a:r>
              <a:rPr lang="en-US" sz="2400" dirty="0">
                <a:solidFill>
                  <a:srgbClr val="77933C"/>
                </a:solidFill>
                <a:latin typeface="Calibri"/>
                <a:cs typeface="Calibri"/>
              </a:rPr>
              <a:t>shared memory </a:t>
            </a:r>
            <a:r>
              <a:rPr lang="en-US" sz="2400" dirty="0">
                <a:latin typeface="Calibri"/>
                <a:cs typeface="Calibri"/>
              </a:rPr>
              <a:t>platform with </a:t>
            </a:r>
            <a:r>
              <a:rPr lang="en-US" sz="2400" dirty="0" err="1">
                <a:latin typeface="Calibri"/>
                <a:cs typeface="Calibri"/>
              </a:rPr>
              <a:t>OpenMP</a:t>
            </a:r>
            <a:r>
              <a:rPr lang="en-US" sz="2400" dirty="0">
                <a:latin typeface="Calibri"/>
                <a:cs typeface="Calibri"/>
              </a:rPr>
              <a:t> performs best for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smaller images</a:t>
            </a:r>
            <a:r>
              <a:rPr lang="en-US" sz="2400" dirty="0">
                <a:latin typeface="Calibri"/>
                <a:cs typeface="Calibri"/>
              </a:rPr>
              <a:t> while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GPU </a:t>
            </a:r>
            <a:r>
              <a:rPr lang="en-US" sz="2400" dirty="0">
                <a:latin typeface="Calibri"/>
                <a:cs typeface="Calibri"/>
              </a:rPr>
              <a:t>with CUDA-C outperforms the rest for </a:t>
            </a:r>
            <a:r>
              <a:rPr lang="en-US" sz="2400" dirty="0">
                <a:solidFill>
                  <a:srgbClr val="E46C0A"/>
                </a:solidFill>
                <a:latin typeface="Calibri"/>
                <a:cs typeface="Calibri"/>
              </a:rPr>
              <a:t>larger </a:t>
            </a:r>
            <a:r>
              <a:rPr lang="en-US" sz="2400" dirty="0" smtClean="0">
                <a:solidFill>
                  <a:srgbClr val="E46C0A"/>
                </a:solidFill>
                <a:latin typeface="Calibri"/>
                <a:cs typeface="Calibri"/>
              </a:rPr>
              <a:t>images</a:t>
            </a:r>
            <a:r>
              <a:rPr lang="en-US" sz="2400" dirty="0" smtClean="0">
                <a:latin typeface="Calibri"/>
                <a:cs typeface="Calibri"/>
              </a:rPr>
              <a:t>.</a:t>
            </a:r>
            <a:endParaRPr kumimoji="1" lang="en-US" altLang="zh-CN" sz="2400" dirty="0" smtClean="0">
              <a:latin typeface="Calibri"/>
              <a:cs typeface="Calibri"/>
            </a:endParaRPr>
          </a:p>
          <a:p>
            <a:pPr marL="285750" indent="-285750">
              <a:lnSpc>
                <a:spcPct val="80000"/>
              </a:lnSpc>
              <a:buFont typeface="Arial"/>
              <a:buChar char="•"/>
            </a:pPr>
            <a:r>
              <a:rPr lang="en-US" sz="2400" dirty="0">
                <a:latin typeface="Calibri"/>
                <a:cs typeface="Calibri"/>
              </a:rPr>
              <a:t>Future work</a:t>
            </a:r>
            <a:r>
              <a:rPr lang="en-US" sz="2400" dirty="0" smtClean="0">
                <a:latin typeface="Calibri"/>
                <a:cs typeface="Calibri"/>
              </a:rPr>
              <a:t>: </a:t>
            </a:r>
          </a:p>
          <a:p>
            <a:pPr lvl="1">
              <a:spcBef>
                <a:spcPts val="1080"/>
              </a:spcBef>
            </a:pPr>
            <a:r>
              <a:rPr lang="en-US" sz="2000" dirty="0">
                <a:latin typeface="Calibri"/>
                <a:cs typeface="Calibri"/>
              </a:rPr>
              <a:t>Investigate using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multiple </a:t>
            </a:r>
            <a:r>
              <a:rPr lang="en-US" sz="2000" dirty="0" smtClean="0">
                <a:solidFill>
                  <a:srgbClr val="0000FF"/>
                </a:solidFill>
                <a:latin typeface="Calibri"/>
                <a:cs typeface="Calibri"/>
              </a:rPr>
              <a:t>GPUs</a:t>
            </a:r>
            <a:endParaRPr lang="en-US" sz="2000" dirty="0" smtClean="0">
              <a:latin typeface="Calibri"/>
              <a:cs typeface="Calibri"/>
            </a:endParaRPr>
          </a:p>
          <a:p>
            <a:pPr lvl="2">
              <a:spcBef>
                <a:spcPts val="1080"/>
              </a:spcBef>
            </a:pPr>
            <a:r>
              <a:rPr lang="en-US" sz="1600" dirty="0" smtClean="0">
                <a:latin typeface="Calibri"/>
                <a:cs typeface="Calibri"/>
              </a:rPr>
              <a:t>hybrid </a:t>
            </a:r>
            <a:r>
              <a:rPr lang="en-US" sz="1600" dirty="0">
                <a:latin typeface="Calibri"/>
                <a:cs typeface="Calibri"/>
              </a:rPr>
              <a:t>approaches: </a:t>
            </a:r>
            <a:r>
              <a:rPr lang="en-US" sz="1600" dirty="0" err="1">
                <a:solidFill>
                  <a:srgbClr val="0000FF"/>
                </a:solidFill>
                <a:latin typeface="Calibri"/>
                <a:cs typeface="Calibri"/>
              </a:rPr>
              <a:t>OpenMP</a:t>
            </a:r>
            <a:r>
              <a:rPr lang="en-US" sz="1600" dirty="0">
                <a:solidFill>
                  <a:srgbClr val="0000FF"/>
                </a:solidFill>
                <a:latin typeface="Calibri"/>
                <a:cs typeface="Calibri"/>
              </a:rPr>
              <a:t>-CUDA </a:t>
            </a:r>
            <a:r>
              <a:rPr lang="en-US" sz="1600" dirty="0">
                <a:latin typeface="Calibri"/>
                <a:cs typeface="Calibri"/>
              </a:rPr>
              <a:t>and </a:t>
            </a:r>
            <a:r>
              <a:rPr lang="en-US" sz="1600" dirty="0">
                <a:solidFill>
                  <a:srgbClr val="0000FF"/>
                </a:solidFill>
                <a:latin typeface="Calibri"/>
                <a:cs typeface="Calibri"/>
              </a:rPr>
              <a:t>MPI-</a:t>
            </a:r>
            <a:r>
              <a:rPr lang="en-US" sz="1600" dirty="0" smtClean="0">
                <a:solidFill>
                  <a:srgbClr val="0000FF"/>
                </a:solidFill>
                <a:latin typeface="Calibri"/>
                <a:cs typeface="Calibri"/>
              </a:rPr>
              <a:t>CUDA</a:t>
            </a:r>
            <a:endParaRPr lang="en-US" sz="200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lvl="1">
              <a:spcBef>
                <a:spcPts val="1080"/>
              </a:spcBef>
            </a:pPr>
            <a:r>
              <a:rPr lang="en-US" sz="2000" dirty="0">
                <a:latin typeface="Calibri"/>
                <a:cs typeface="Calibri"/>
              </a:rPr>
              <a:t>Adapt our implementation to handle 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larger datasets</a:t>
            </a:r>
            <a:r>
              <a:rPr lang="en-US" sz="2000" dirty="0">
                <a:latin typeface="Calibri"/>
                <a:cs typeface="Calibri"/>
              </a:rPr>
              <a:t>.</a:t>
            </a:r>
            <a:endParaRPr kumimoji="1" lang="en-US" altLang="zh-CN" sz="2000" dirty="0">
              <a:latin typeface="Calibri"/>
              <a:cs typeface="Calibri"/>
            </a:endParaRPr>
          </a:p>
          <a:p>
            <a:pPr marL="457200" lvl="1" indent="0">
              <a:spcBef>
                <a:spcPts val="1080"/>
              </a:spcBef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spcBef>
                <a:spcPts val="1080"/>
              </a:spcBef>
            </a:pPr>
            <a:endParaRPr kumimoji="1" lang="en-US" altLang="zh-CN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67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382000" cy="1066800"/>
          </a:xfrm>
        </p:spPr>
        <p:txBody>
          <a:bodyPr/>
          <a:lstStyle/>
          <a:p>
            <a:r>
              <a:rPr lang="en-US" altLang="zh-CN" sz="4800" b="1" dirty="0" smtClean="0">
                <a:solidFill>
                  <a:srgbClr val="7F7F7F"/>
                </a:solidFill>
                <a:latin typeface="Chalkduster"/>
                <a:cs typeface="Chalkduster"/>
              </a:rPr>
              <a:t>Thank You !</a:t>
            </a:r>
            <a:endParaRPr kumimoji="1" lang="zh-CN" altLang="en-US" sz="4800" b="1" dirty="0">
              <a:solidFill>
                <a:srgbClr val="7F7F7F"/>
              </a:solidFill>
              <a:latin typeface="Chalkduster"/>
              <a:cs typeface="Chalkduster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66800"/>
            <a:ext cx="3286125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67" y="0"/>
            <a:ext cx="1667933" cy="11851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sp>
        <p:nvSpPr>
          <p:cNvPr id="8" name="Subtitle 4"/>
          <p:cNvSpPr txBox="1">
            <a:spLocks/>
          </p:cNvSpPr>
          <p:nvPr/>
        </p:nvSpPr>
        <p:spPr bwMode="auto">
          <a:xfrm>
            <a:off x="1447800" y="34290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altLang="zh-CN" sz="2000" dirty="0" smtClean="0">
              <a:solidFill>
                <a:srgbClr val="4C4C4C"/>
              </a:solidFill>
              <a:latin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Janki Bhimani</a:t>
            </a:r>
            <a:endParaRPr lang="en-US" altLang="zh-CN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(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  <a:hlinkClick r:id="rId5"/>
              </a:rPr>
              <a:t>bhimani@ece.neu.edu</a:t>
            </a:r>
            <a:r>
              <a:rPr lang="en-US" altLang="zh-CN" sz="2000" dirty="0" smtClean="0">
                <a:solidFill>
                  <a:srgbClr val="4C4C4C"/>
                </a:solidFill>
                <a:latin typeface="Arial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Website: http://</a:t>
            </a:r>
            <a:r>
              <a:rPr lang="en-US" altLang="zh-CN" sz="2000" dirty="0" err="1">
                <a:solidFill>
                  <a:srgbClr val="4C4C4C"/>
                </a:solidFill>
                <a:latin typeface="Arial"/>
              </a:rPr>
              <a:t>nucsrl.coe.neu.edu</a:t>
            </a:r>
            <a:r>
              <a:rPr lang="en-US" altLang="zh-CN" sz="2000" dirty="0">
                <a:solidFill>
                  <a:srgbClr val="4C4C4C"/>
                </a:solidFill>
                <a:latin typeface="Arial"/>
              </a:rPr>
              <a:t>/</a:t>
            </a:r>
            <a:endParaRPr lang="en-US" altLang="zh-CN" sz="2000" dirty="0" smtClean="0">
              <a:solidFill>
                <a:srgbClr val="4C4C4C"/>
              </a:solidFill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858" y="5867400"/>
            <a:ext cx="984907" cy="990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5959475"/>
            <a:ext cx="2145071" cy="863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0" y="6324600"/>
            <a:ext cx="162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upported </a:t>
            </a:r>
            <a:r>
              <a:rPr lang="en-US" dirty="0" smtClean="0"/>
              <a:t>by: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1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304800" y="914400"/>
            <a:ext cx="2819400" cy="533400"/>
          </a:xfrm>
        </p:spPr>
        <p:txBody>
          <a:bodyPr/>
          <a:lstStyle/>
          <a:p>
            <a:pPr algn="l"/>
            <a:r>
              <a:rPr lang="en-US" altLang="zh-CN" sz="3200" b="1" dirty="0" smtClean="0">
                <a:solidFill>
                  <a:srgbClr val="C5000B"/>
                </a:solidFill>
              </a:rPr>
              <a:t/>
            </a:r>
            <a:br>
              <a:rPr lang="en-US" altLang="zh-CN" sz="3200" b="1" dirty="0" smtClean="0">
                <a:solidFill>
                  <a:srgbClr val="C5000B"/>
                </a:solidFill>
              </a:rPr>
            </a:br>
            <a:r>
              <a:rPr lang="en-US" altLang="zh-CN" sz="3200" b="1" dirty="0" smtClean="0">
                <a:solidFill>
                  <a:srgbClr val="C5000B"/>
                </a:solidFill>
              </a:rPr>
              <a:t/>
            </a:r>
            <a:br>
              <a:rPr lang="en-US" altLang="zh-CN" sz="3200" b="1" dirty="0" smtClean="0">
                <a:solidFill>
                  <a:srgbClr val="C5000B"/>
                </a:solidFill>
              </a:rPr>
            </a:br>
            <a:r>
              <a:rPr lang="en-US" altLang="zh-CN" sz="3200" dirty="0" smtClean="0">
                <a:solidFill>
                  <a:srgbClr val="000000"/>
                </a:solidFill>
              </a:rPr>
              <a:t>Era </a:t>
            </a:r>
            <a:r>
              <a:rPr lang="en-US" altLang="zh-CN" sz="3200" dirty="0">
                <a:solidFill>
                  <a:srgbClr val="000000"/>
                </a:solidFill>
              </a:rPr>
              <a:t>of </a:t>
            </a:r>
            <a:r>
              <a:rPr lang="en-US" altLang="zh-CN" sz="3200" b="1" dirty="0">
                <a:solidFill>
                  <a:srgbClr val="000000"/>
                </a:solidFill>
              </a:rPr>
              <a:t>Big Data</a:t>
            </a:r>
            <a:r>
              <a:rPr lang="en-US" altLang="zh-CN" sz="3200" b="1" dirty="0">
                <a:solidFill>
                  <a:srgbClr val="7F7F7F"/>
                </a:solidFill>
              </a:rPr>
              <a:t/>
            </a:r>
            <a:br>
              <a:rPr lang="en-US" altLang="zh-CN" sz="3200" b="1" dirty="0">
                <a:solidFill>
                  <a:srgbClr val="7F7F7F"/>
                </a:solidFill>
              </a:rPr>
            </a:br>
            <a:r>
              <a:rPr lang="en-US" altLang="zh-CN" sz="3200" b="1" dirty="0"/>
              <a:t/>
            </a:r>
            <a:br>
              <a:rPr lang="en-US" altLang="zh-CN" sz="3200" b="1" dirty="0"/>
            </a:br>
            <a:endParaRPr kumimoji="1" lang="zh-CN" altLang="en-US" sz="3200" b="1" dirty="0"/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76200" y="5334000"/>
            <a:ext cx="6172200" cy="1325563"/>
          </a:xfrm>
        </p:spPr>
        <p:txBody>
          <a:bodyPr/>
          <a:lstStyle/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2000" dirty="0">
                <a:solidFill>
                  <a:srgbClr val="000000"/>
                </a:solidFill>
              </a:rPr>
              <a:t>Facebook </a:t>
            </a:r>
            <a:r>
              <a:rPr lang="en-US" altLang="zh-CN" sz="2000" dirty="0" smtClean="0">
                <a:solidFill>
                  <a:srgbClr val="000000"/>
                </a:solidFill>
              </a:rPr>
              <a:t>loads </a:t>
            </a:r>
            <a:r>
              <a:rPr lang="en-US" altLang="zh-CN" sz="2000" dirty="0">
                <a:solidFill>
                  <a:srgbClr val="000000"/>
                </a:solidFill>
              </a:rPr>
              <a:t>10-15 TB compressed data per </a:t>
            </a:r>
            <a:r>
              <a:rPr lang="en-US" altLang="zh-CN" sz="2000" dirty="0" smtClean="0">
                <a:solidFill>
                  <a:srgbClr val="000000"/>
                </a:solidFill>
              </a:rPr>
              <a:t>day</a:t>
            </a:r>
            <a:endParaRPr lang="en-US" altLang="zh-CN" sz="2000" dirty="0" smtClean="0">
              <a:solidFill>
                <a:srgbClr val="000000"/>
              </a:solidFill>
              <a:latin typeface="+mj-lt"/>
            </a:endParaRP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</a:rPr>
              <a:t>Google processes more than 20 PB data per day</a:t>
            </a:r>
          </a:p>
          <a:p>
            <a:pPr marL="457200" lvl="1" indent="0">
              <a:buNone/>
            </a:pPr>
            <a:endParaRPr kumimoji="1" lang="zh-CN" altLang="en-US" sz="2400" dirty="0">
              <a:latin typeface="+mj-lt"/>
            </a:endParaRP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168" b="-12168"/>
          <a:stretch/>
        </p:blipFill>
        <p:spPr>
          <a:xfrm>
            <a:off x="457200" y="1981200"/>
            <a:ext cx="5867400" cy="3605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62" y="3962400"/>
            <a:ext cx="2575838" cy="1998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685800"/>
            <a:ext cx="3474720" cy="1930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838200"/>
            <a:ext cx="838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0000"/>
                </a:solidFill>
              </a:rPr>
              <a:t>Handling Big </a:t>
            </a:r>
            <a:r>
              <a:rPr lang="en-US" altLang="zh-CN" sz="3200" dirty="0">
                <a:solidFill>
                  <a:srgbClr val="000000"/>
                </a:solidFill>
              </a:rPr>
              <a:t>Data</a:t>
            </a:r>
            <a:endParaRPr lang="en-US" sz="32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685800"/>
            <a:ext cx="2717800" cy="2038350"/>
          </a:xfrm>
          <a:prstGeom prst="rect">
            <a:avLst/>
          </a:prstGeom>
        </p:spPr>
      </p:pic>
      <p:sp>
        <p:nvSpPr>
          <p:cNvPr id="26" name="内容占位符 9"/>
          <p:cNvSpPr txBox="1">
            <a:spLocks/>
          </p:cNvSpPr>
          <p:nvPr/>
        </p:nvSpPr>
        <p:spPr bwMode="auto">
          <a:xfrm>
            <a:off x="381000" y="17526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2000" dirty="0" smtClean="0">
                <a:solidFill>
                  <a:srgbClr val="000000"/>
                </a:solidFill>
              </a:rPr>
              <a:t>Smart data processing:</a:t>
            </a: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1600" dirty="0">
                <a:solidFill>
                  <a:srgbClr val="000000"/>
                </a:solidFill>
              </a:rPr>
              <a:t>Data Classification</a:t>
            </a: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1600" dirty="0">
                <a:solidFill>
                  <a:srgbClr val="000000"/>
                </a:solidFill>
              </a:rPr>
              <a:t>Data </a:t>
            </a:r>
            <a:r>
              <a:rPr lang="en-US" altLang="zh-CN" sz="1600" dirty="0" smtClean="0">
                <a:solidFill>
                  <a:srgbClr val="000000"/>
                </a:solidFill>
              </a:rPr>
              <a:t>Clustering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1600" dirty="0">
                <a:solidFill>
                  <a:srgbClr val="000000"/>
                </a:solidFill>
              </a:rPr>
              <a:t>Data </a:t>
            </a:r>
            <a:r>
              <a:rPr lang="en-US" altLang="zh-CN" sz="1600" dirty="0" smtClean="0">
                <a:solidFill>
                  <a:srgbClr val="000000"/>
                </a:solidFill>
              </a:rPr>
              <a:t>Reduction</a:t>
            </a:r>
          </a:p>
          <a:p>
            <a:pPr lvl="1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</a:rPr>
              <a:t>Fast processing:</a:t>
            </a:r>
            <a:endParaRPr lang="en-US" altLang="zh-CN" sz="1600" dirty="0" smtClean="0">
              <a:solidFill>
                <a:srgbClr val="000000"/>
              </a:solidFill>
              <a:latin typeface="+mj-lt"/>
            </a:endParaRP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Parallel computing (MPI, </a:t>
            </a:r>
            <a:r>
              <a:rPr lang="en-US" altLang="zh-CN" sz="1600" dirty="0" err="1" smtClean="0">
                <a:solidFill>
                  <a:srgbClr val="000000"/>
                </a:solidFill>
                <a:latin typeface="+mj-lt"/>
              </a:rPr>
              <a:t>OpenMP</a:t>
            </a:r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r>
              <a:rPr lang="en-US" altLang="zh-CN" sz="1600" dirty="0" smtClean="0">
                <a:solidFill>
                  <a:srgbClr val="000000"/>
                </a:solidFill>
                <a:latin typeface="+mj-lt"/>
              </a:rPr>
              <a:t>GPUs</a:t>
            </a: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endParaRPr lang="en-US" altLang="zh-CN" sz="1600" dirty="0" smtClean="0">
              <a:solidFill>
                <a:srgbClr val="000000"/>
              </a:solidFill>
              <a:latin typeface="+mj-lt"/>
            </a:endParaRPr>
          </a:p>
          <a:p>
            <a:pPr lvl="2">
              <a:lnSpc>
                <a:spcPct val="150000"/>
              </a:lnSpc>
              <a:buSzPct val="45000"/>
              <a:buFont typeface="Wingdings" charset="2"/>
              <a:buChar char=""/>
            </a:pPr>
            <a:endParaRPr lang="en-US" altLang="zh-CN" sz="1600" dirty="0" smtClean="0">
              <a:solidFill>
                <a:srgbClr val="000000"/>
              </a:solidFill>
              <a:latin typeface="+mj-lt"/>
            </a:endParaRPr>
          </a:p>
          <a:p>
            <a:pPr marL="457200" lvl="1" indent="0">
              <a:buFont typeface="Arial" charset="0"/>
              <a:buNone/>
            </a:pPr>
            <a:endParaRPr kumimoji="1" lang="zh-CN" altLang="en-US" sz="2400" dirty="0">
              <a:latin typeface="+mj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810000"/>
            <a:ext cx="2692400" cy="2489852"/>
          </a:xfrm>
          <a:prstGeom prst="rect">
            <a:avLst/>
          </a:prstGeom>
        </p:spPr>
      </p:pic>
      <p:sp>
        <p:nvSpPr>
          <p:cNvPr id="29" name="椭圆 32"/>
          <p:cNvSpPr/>
          <p:nvPr/>
        </p:nvSpPr>
        <p:spPr>
          <a:xfrm>
            <a:off x="1524000" y="27432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32"/>
          <p:cNvSpPr/>
          <p:nvPr/>
        </p:nvSpPr>
        <p:spPr>
          <a:xfrm>
            <a:off x="1447800" y="4038600"/>
            <a:ext cx="35052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椭圆 32"/>
          <p:cNvSpPr/>
          <p:nvPr/>
        </p:nvSpPr>
        <p:spPr>
          <a:xfrm>
            <a:off x="1524000" y="4495800"/>
            <a:ext cx="1447800" cy="457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4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pPr algn="l"/>
            <a:r>
              <a:rPr lang="en-US" altLang="zh-CN" sz="3200" dirty="0" smtClean="0">
                <a:solidFill>
                  <a:srgbClr val="000000"/>
                </a:solidFill>
              </a:rPr>
              <a:t>Clustering</a:t>
            </a:r>
            <a:endParaRPr kumimoji="1" lang="zh-CN" altLang="en-US" sz="3200" dirty="0">
              <a:solidFill>
                <a:srgbClr val="000000"/>
              </a:solidFill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2400" dirty="0" smtClean="0"/>
              <a:t>Unsupervised classification of data in groups with similar features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 smtClean="0"/>
              <a:t>Used to address:</a:t>
            </a:r>
            <a:endParaRPr kumimoji="1" lang="en-US" altLang="zh-CN" sz="2400" dirty="0"/>
          </a:p>
          <a:p>
            <a:pPr lvl="1">
              <a:spcBef>
                <a:spcPts val="1080"/>
              </a:spcBef>
            </a:pPr>
            <a:r>
              <a:rPr kumimoji="1" lang="en-US" altLang="zh-CN" sz="2000" dirty="0" smtClean="0"/>
              <a:t>Feature extraction</a:t>
            </a:r>
            <a:endParaRPr kumimoji="1" lang="en-US" altLang="zh-CN" sz="2000" dirty="0"/>
          </a:p>
          <a:p>
            <a:pPr lvl="1">
              <a:spcBef>
                <a:spcPts val="1080"/>
              </a:spcBef>
            </a:pPr>
            <a:r>
              <a:rPr kumimoji="1" lang="en-US" altLang="zh-CN" sz="2000" dirty="0" smtClean="0"/>
              <a:t>Data compression</a:t>
            </a:r>
          </a:p>
          <a:p>
            <a:pPr lvl="1">
              <a:spcBef>
                <a:spcPts val="1080"/>
              </a:spcBef>
            </a:pPr>
            <a:r>
              <a:rPr kumimoji="1" lang="en-US" altLang="zh-CN" sz="2000" dirty="0" smtClean="0"/>
              <a:t>Dimension reduction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 smtClean="0"/>
              <a:t>Methods:</a:t>
            </a:r>
          </a:p>
          <a:p>
            <a:pPr lvl="1"/>
            <a:r>
              <a:rPr kumimoji="1" lang="en-US" altLang="zh-CN" sz="2000" dirty="0" smtClean="0"/>
              <a:t>Neural networks</a:t>
            </a:r>
          </a:p>
          <a:p>
            <a:pPr lvl="1"/>
            <a:r>
              <a:rPr kumimoji="1" lang="en-US" altLang="zh-CN" sz="2000" dirty="0" smtClean="0"/>
              <a:t>Distribution based</a:t>
            </a:r>
          </a:p>
          <a:p>
            <a:pPr lvl="1"/>
            <a:r>
              <a:rPr kumimoji="1" lang="en-US" altLang="zh-CN" sz="2000" dirty="0" smtClean="0"/>
              <a:t>Iterative learning</a:t>
            </a:r>
            <a:endParaRPr kumimoji="1" lang="en-US" altLang="zh-CN" sz="2000" dirty="0"/>
          </a:p>
          <a:p>
            <a:pPr marL="457200" lvl="1" indent="0">
              <a:lnSpc>
                <a:spcPct val="150000"/>
              </a:lnSpc>
              <a:buNone/>
            </a:pPr>
            <a:endParaRPr kumimoji="1" lang="en-US" altLang="zh-CN" sz="1800" dirty="0" smtClean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288" y="2819400"/>
            <a:ext cx="5296711" cy="2692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1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52400" y="762000"/>
            <a:ext cx="8229600" cy="533400"/>
          </a:xfrm>
        </p:spPr>
        <p:txBody>
          <a:bodyPr/>
          <a:lstStyle/>
          <a:p>
            <a:pPr marL="0" indent="0" algn="l"/>
            <a:r>
              <a:rPr kumimoji="1" lang="en-US" altLang="zh-CN" sz="3200" dirty="0" smtClean="0"/>
              <a:t>K-means Clustering</a:t>
            </a:r>
            <a:endParaRPr kumimoji="1" lang="en-US" altLang="zh-CN" sz="280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extShape 1"/>
          <p:cNvSpPr txBox="1"/>
          <p:nvPr/>
        </p:nvSpPr>
        <p:spPr>
          <a:xfrm>
            <a:off x="0" y="1371600"/>
            <a:ext cx="9144000" cy="13716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00000"/>
              </a:lnSpc>
              <a:buSzPct val="110000"/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One of the most popular centroid-based clustering </a:t>
            </a:r>
            <a:r>
              <a:rPr lang="en-US" sz="2400" dirty="0" smtClean="0">
                <a:latin typeface="Calibri"/>
                <a:cs typeface="Calibri"/>
              </a:rPr>
              <a:t>algorithm</a:t>
            </a:r>
            <a:endParaRPr lang="en-US" sz="2400" dirty="0" smtClean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buSzPct val="110000"/>
              <a:buFont typeface="Arial"/>
              <a:buChar char="•"/>
            </a:pPr>
            <a:r>
              <a:rPr lang="en-US" sz="2400" dirty="0" smtClean="0">
                <a:latin typeface="Calibri"/>
                <a:cs typeface="Calibri"/>
              </a:rPr>
              <a:t>An unsupervised, iterative machine learning algorithm </a:t>
            </a:r>
            <a:endParaRPr lang="en-US" sz="2400" dirty="0" smtClean="0">
              <a:latin typeface="Calibri"/>
              <a:cs typeface="Calibri"/>
            </a:endParaRPr>
          </a:p>
          <a:p>
            <a:pPr lvl="1">
              <a:buSzPct val="110000"/>
            </a:pPr>
            <a:r>
              <a:rPr lang="en-US" sz="2000" dirty="0" smtClean="0">
                <a:latin typeface="Calibri"/>
                <a:cs typeface="Calibri"/>
              </a:rPr>
              <a:t>- P</a:t>
            </a:r>
            <a:r>
              <a:rPr lang="en-US" sz="2000" dirty="0" smtClean="0">
                <a:latin typeface="Calibri"/>
                <a:cs typeface="Calibri"/>
              </a:rPr>
              <a:t>artition</a:t>
            </a:r>
            <a:r>
              <a:rPr lang="en-US" sz="2000" dirty="0" smtClean="0">
                <a:latin typeface="Calibri"/>
                <a:cs typeface="Calibri"/>
              </a:rPr>
              <a:t> </a:t>
            </a:r>
            <a:r>
              <a:rPr lang="en-US" sz="2000" i="1" dirty="0" smtClean="0">
                <a:latin typeface="Calibri"/>
                <a:cs typeface="Calibri"/>
              </a:rPr>
              <a:t>n</a:t>
            </a:r>
            <a:r>
              <a:rPr lang="en-US" sz="2000" dirty="0" smtClean="0">
                <a:latin typeface="Calibri"/>
                <a:cs typeface="Calibri"/>
              </a:rPr>
              <a:t> observations into </a:t>
            </a:r>
            <a:r>
              <a:rPr lang="en-US" sz="2000" i="1" dirty="0" smtClean="0">
                <a:latin typeface="Calibri"/>
                <a:cs typeface="Calibri"/>
              </a:rPr>
              <a:t>k</a:t>
            </a:r>
            <a:r>
              <a:rPr lang="en-US" sz="2000" dirty="0" smtClean="0">
                <a:latin typeface="Calibri"/>
                <a:cs typeface="Calibri"/>
              </a:rPr>
              <a:t> clusters</a:t>
            </a:r>
          </a:p>
          <a:p>
            <a:pPr>
              <a:lnSpc>
                <a:spcPct val="100000"/>
              </a:lnSpc>
              <a:buSzPct val="110000"/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15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200" y="3733800"/>
            <a:ext cx="1828800" cy="1522800"/>
          </a:xfrm>
          <a:prstGeom prst="rect">
            <a:avLst/>
          </a:prstGeom>
          <a:ln>
            <a:noFill/>
          </a:ln>
        </p:spPr>
      </p:pic>
      <p:pic>
        <p:nvPicPr>
          <p:cNvPr id="16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334000" y="3733800"/>
            <a:ext cx="1903800" cy="1520280"/>
          </a:xfrm>
          <a:prstGeom prst="rect">
            <a:avLst/>
          </a:prstGeom>
          <a:ln>
            <a:noFill/>
          </a:ln>
        </p:spPr>
      </p:pic>
      <p:pic>
        <p:nvPicPr>
          <p:cNvPr id="17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302600" y="5383440"/>
            <a:ext cx="1841040" cy="1474200"/>
          </a:xfrm>
          <a:prstGeom prst="rect">
            <a:avLst/>
          </a:prstGeom>
          <a:ln>
            <a:noFill/>
          </a:ln>
        </p:spPr>
      </p:pic>
      <p:pic>
        <p:nvPicPr>
          <p:cNvPr id="18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334000" y="5381667"/>
            <a:ext cx="1876320" cy="1502640"/>
          </a:xfrm>
          <a:prstGeom prst="rect">
            <a:avLst/>
          </a:prstGeom>
          <a:ln>
            <a:noFill/>
          </a:ln>
        </p:spPr>
      </p:pic>
      <p:sp>
        <p:nvSpPr>
          <p:cNvPr id="19" name="TextShape 2"/>
          <p:cNvSpPr txBox="1"/>
          <p:nvPr/>
        </p:nvSpPr>
        <p:spPr>
          <a:xfrm>
            <a:off x="7898040" y="6275520"/>
            <a:ext cx="990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FF23416-5144-43F6-B239-9B4C642D3571}" type="slidenum">
              <a:rPr lang="en-US" sz="1200">
                <a:solidFill>
                  <a:srgbClr val="FFFFFF"/>
                </a:solidFill>
                <a:latin typeface="News Gothic MT"/>
              </a:rPr>
              <a:t>5</a:t>
            </a:fld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2590800"/>
            <a:ext cx="484582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pPr algn="l"/>
            <a:r>
              <a:rPr kumimoji="1" lang="en-US" altLang="zh-CN" sz="3200" dirty="0" smtClean="0"/>
              <a:t>Contributions</a:t>
            </a:r>
            <a:endParaRPr kumimoji="1" lang="zh-CN" altLang="en-US" sz="320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内容占位符 9"/>
          <p:cNvSpPr txBox="1">
            <a:spLocks/>
          </p:cNvSpPr>
          <p:nvPr/>
        </p:nvSpPr>
        <p:spPr bwMode="auto">
          <a:xfrm>
            <a:off x="533400" y="16002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-US" altLang="zh-CN" sz="2400" dirty="0" smtClean="0"/>
              <a:t>A K-means implementation that converges based on dataset and user input.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 smtClean="0"/>
              <a:t>Comparison of different styles of parallelism using different platforms for K-means implementation.</a:t>
            </a:r>
          </a:p>
          <a:p>
            <a:pPr lvl="1">
              <a:spcBef>
                <a:spcPts val="1080"/>
              </a:spcBef>
            </a:pPr>
            <a:r>
              <a:rPr kumimoji="1" lang="en-US" altLang="zh-CN" sz="2000" dirty="0" smtClean="0"/>
              <a:t>Shared memory - </a:t>
            </a:r>
            <a:r>
              <a:rPr kumimoji="1" lang="en-US" altLang="zh-CN" sz="2000" dirty="0" err="1" smtClean="0"/>
              <a:t>OpenMP</a:t>
            </a:r>
            <a:endParaRPr kumimoji="1" lang="en-US" altLang="zh-CN" sz="2000" dirty="0" smtClean="0"/>
          </a:p>
          <a:p>
            <a:pPr lvl="1">
              <a:spcBef>
                <a:spcPts val="1080"/>
              </a:spcBef>
            </a:pPr>
            <a:r>
              <a:rPr kumimoji="1" lang="en-US" altLang="zh-CN" sz="2000" dirty="0" smtClean="0"/>
              <a:t>Distributed memory - MPI</a:t>
            </a:r>
          </a:p>
          <a:p>
            <a:pPr lvl="1">
              <a:spcBef>
                <a:spcPts val="1080"/>
              </a:spcBef>
            </a:pPr>
            <a:r>
              <a:rPr kumimoji="1" lang="en-US" altLang="zh-CN" sz="2000" dirty="0" smtClean="0"/>
              <a:t>Graphics Processing Unit - CUDA</a:t>
            </a:r>
          </a:p>
          <a:p>
            <a:pPr>
              <a:lnSpc>
                <a:spcPct val="150000"/>
              </a:lnSpc>
            </a:pPr>
            <a:r>
              <a:rPr kumimoji="1" lang="en-US" altLang="zh-CN" sz="2400" dirty="0" smtClean="0"/>
              <a:t>Speed-up the algorithm by parallel initialization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164068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93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533400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rgbClr val="7F7F7F"/>
                </a:solidFill>
                <a:cs typeface="Times New Roman"/>
              </a:rPr>
              <a:t>K-</a:t>
            </a:r>
            <a:r>
              <a:rPr lang="en-US" altLang="zh-CN" sz="3600" b="1" dirty="0" smtClean="0">
                <a:solidFill>
                  <a:srgbClr val="7F7F7F"/>
                </a:solidFill>
                <a:cs typeface="Times New Roman"/>
              </a:rPr>
              <a:t>means Clustering</a:t>
            </a:r>
            <a:endParaRPr kumimoji="1" lang="zh-CN" altLang="en-US" sz="3600" b="1" dirty="0">
              <a:solidFill>
                <a:srgbClr val="7F7F7F"/>
              </a:solidFill>
              <a:cs typeface="Times New Roman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304800" y="2667000"/>
            <a:ext cx="3552480" cy="259080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1F4B5D"/>
              </a:gs>
              <a:gs pos="100000">
                <a:srgbClr val="BBC1C4"/>
              </a:gs>
            </a:gsLst>
            <a:lin ang="5400000"/>
          </a:gradFill>
          <a:ln>
            <a:noFill/>
          </a:ln>
        </p:spPr>
        <p:txBody>
          <a:bodyPr lIns="68760" tIns="107640" rIns="68760" bIns="107280" anchor="ctr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0000"/>
                </a:solidFill>
                <a:latin typeface="News Gothic MT"/>
              </a:rPr>
              <a:t>90% </a:t>
            </a:r>
            <a:r>
              <a:rPr lang="en-US" sz="2400" dirty="0">
                <a:solidFill>
                  <a:srgbClr val="000000"/>
                </a:solidFill>
                <a:latin typeface="News Gothic MT"/>
              </a:rPr>
              <a:t>of the total time is spent in </a:t>
            </a:r>
            <a:r>
              <a:rPr lang="en-US" sz="2400" b="1" dirty="0">
                <a:solidFill>
                  <a:srgbClr val="0000FF"/>
                </a:solidFill>
                <a:latin typeface="News Gothic MT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News Gothic MT"/>
              </a:rPr>
              <a:t>alculating</a:t>
            </a:r>
            <a:r>
              <a:rPr lang="en-US" sz="2400" dirty="0" smtClean="0">
                <a:solidFill>
                  <a:srgbClr val="0000FF"/>
                </a:solidFill>
                <a:latin typeface="News Gothic MT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News Gothic MT"/>
              </a:rPr>
              <a:t>nearest centroid</a:t>
            </a:r>
            <a:endParaRPr sz="2400" dirty="0"/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News Gothic MT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News Gothic MT"/>
              </a:rPr>
              <a:t>gprof</a:t>
            </a:r>
            <a:r>
              <a:rPr lang="en-US" sz="2400" dirty="0">
                <a:solidFill>
                  <a:srgbClr val="000000"/>
                </a:solidFill>
                <a:latin typeface="News Gothic MT"/>
              </a:rPr>
              <a:t>)</a:t>
            </a:r>
            <a:endParaRPr sz="2400" dirty="0"/>
          </a:p>
        </p:txBody>
      </p:sp>
      <p:sp>
        <p:nvSpPr>
          <p:cNvPr id="6" name="CustomShape 2"/>
          <p:cNvSpPr/>
          <p:nvPr/>
        </p:nvSpPr>
        <p:spPr>
          <a:xfrm>
            <a:off x="4191000" y="3581400"/>
            <a:ext cx="752760" cy="88092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rgbClr val="1F4B5D"/>
              </a:gs>
              <a:gs pos="100000">
                <a:srgbClr val="BBC1C4"/>
              </a:gs>
            </a:gsLst>
            <a:lin ang="5400000"/>
          </a:gradFill>
          <a:ln>
            <a:noFill/>
          </a:ln>
        </p:spPr>
      </p:sp>
      <p:sp>
        <p:nvSpPr>
          <p:cNvPr id="7" name="CustomShape 3"/>
          <p:cNvSpPr/>
          <p:nvPr/>
        </p:nvSpPr>
        <p:spPr>
          <a:xfrm>
            <a:off x="5278920" y="2667000"/>
            <a:ext cx="3552480" cy="2590800"/>
          </a:xfrm>
          <a:prstGeom prst="roundRect">
            <a:avLst>
              <a:gd name="adj" fmla="val 10000"/>
            </a:avLst>
          </a:prstGeom>
          <a:gradFill>
            <a:gsLst>
              <a:gs pos="0">
                <a:srgbClr val="F57209"/>
              </a:gs>
              <a:gs pos="100000">
                <a:srgbClr val="FEC2B0"/>
              </a:gs>
            </a:gsLst>
            <a:lin ang="5400000"/>
          </a:gradFill>
          <a:ln>
            <a:noFill/>
          </a:ln>
        </p:spPr>
        <p:txBody>
          <a:bodyPr lIns="68760" tIns="107640" rIns="68760" bIns="107280" anchor="ctr"/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News Gothic MT"/>
              </a:rPr>
              <a:t>Parallel Implementation</a:t>
            </a:r>
            <a:endParaRPr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57800"/>
            <a:ext cx="1752600" cy="12501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B7327-7276-2D43-8442-1995AE5B6E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152400"/>
            <a:ext cx="3801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rial"/>
              </a:rPr>
              <a:t>Accelerating K-Means Clustering</a:t>
            </a:r>
            <a:endParaRPr lang="en-US" dirty="0"/>
          </a:p>
        </p:txBody>
      </p:sp>
      <p:sp>
        <p:nvSpPr>
          <p:cNvPr id="10" name="标题 8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pPr algn="l"/>
            <a:r>
              <a:rPr kumimoji="1" lang="en-US" altLang="zh-CN" sz="3200" i="1" dirty="0" smtClean="0"/>
              <a:t>Which part to be parallelized?</a:t>
            </a:r>
            <a:endParaRPr kumimoji="1" lang="zh-CN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54719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Upowerpoint_sty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NUpowerpoint_style1.potx</Template>
  <TotalTime>30743</TotalTime>
  <Words>1153</Words>
  <Application>Microsoft Macintosh PowerPoint</Application>
  <PresentationFormat>On-screen Show (4:3)</PresentationFormat>
  <Paragraphs>278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NUpowerpoint_style1</vt:lpstr>
      <vt:lpstr>Accelerating K-Means Clustering with Parallel Implementations and GPU Computing</vt:lpstr>
      <vt:lpstr> Introduction </vt:lpstr>
      <vt:lpstr>  Era of Big Data  </vt:lpstr>
      <vt:lpstr>PowerPoint Presentation</vt:lpstr>
      <vt:lpstr>Clustering</vt:lpstr>
      <vt:lpstr>K-means Clustering</vt:lpstr>
      <vt:lpstr>Contributions</vt:lpstr>
      <vt:lpstr>K-means Clustering</vt:lpstr>
      <vt:lpstr>Which part to be parallelized?</vt:lpstr>
      <vt:lpstr>PowerPoint Presentation</vt:lpstr>
      <vt:lpstr>PowerPoint Presentation</vt:lpstr>
      <vt:lpstr>Improved Parallel Initialization</vt:lpstr>
      <vt:lpstr>Drop-out Technique</vt:lpstr>
      <vt:lpstr>Convergence</vt:lpstr>
      <vt:lpstr>Parallel Implementation</vt:lpstr>
      <vt:lpstr>Three Forms of Parallelism</vt:lpstr>
      <vt:lpstr>Evaluation</vt:lpstr>
      <vt:lpstr>Experiments</vt:lpstr>
      <vt:lpstr>PowerPoint Presentation</vt:lpstr>
      <vt:lpstr>PowerPoint Presentation</vt:lpstr>
      <vt:lpstr>PowerPoint Presentation</vt:lpstr>
      <vt:lpstr>PowerPoint Presentation</vt:lpstr>
      <vt:lpstr>Conclusions and Future work</vt:lpstr>
      <vt:lpstr>PowerPoint Presentation</vt:lpstr>
      <vt:lpstr>Thank You !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do.fitzpatrick</dc:creator>
  <cp:lastModifiedBy>janki bhimani</cp:lastModifiedBy>
  <cp:revision>681</cp:revision>
  <dcterms:created xsi:type="dcterms:W3CDTF">2011-05-31T15:52:44Z</dcterms:created>
  <dcterms:modified xsi:type="dcterms:W3CDTF">2015-09-12T04:45:46Z</dcterms:modified>
</cp:coreProperties>
</file>